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28" r:id="rId1"/>
  </p:sldMasterIdLst>
  <p:notesMasterIdLst>
    <p:notesMasterId r:id="rId16"/>
  </p:notesMasterIdLst>
  <p:sldIdLst>
    <p:sldId id="256" r:id="rId2"/>
    <p:sldId id="257" r:id="rId3"/>
    <p:sldId id="261" r:id="rId4"/>
    <p:sldId id="258" r:id="rId5"/>
    <p:sldId id="262" r:id="rId6"/>
    <p:sldId id="264" r:id="rId7"/>
    <p:sldId id="269" r:id="rId8"/>
    <p:sldId id="263" r:id="rId9"/>
    <p:sldId id="268" r:id="rId10"/>
    <p:sldId id="266" r:id="rId11"/>
    <p:sldId id="267" r:id="rId12"/>
    <p:sldId id="265" r:id="rId13"/>
    <p:sldId id="270" r:id="rId14"/>
    <p:sldId id="259" r:id="rId15"/>
  </p:sldIdLst>
  <p:sldSz cx="9144000" cy="6858000" type="screen4x3"/>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70" d="100"/>
          <a:sy n="70" d="100"/>
        </p:scale>
        <p:origin x="-1224" y="-18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695036A-9FC2-4A15-B52A-7955265B4812}" type="doc">
      <dgm:prSet loTypeId="urn:microsoft.com/office/officeart/2005/8/layout/cycle7" loCatId="cycle" qsTypeId="urn:microsoft.com/office/officeart/2005/8/quickstyle/simple1" qsCatId="simple" csTypeId="urn:microsoft.com/office/officeart/2005/8/colors/colorful5" csCatId="colorful" phldr="1"/>
      <dgm:spPr/>
      <dgm:t>
        <a:bodyPr/>
        <a:lstStyle/>
        <a:p>
          <a:endParaRPr lang="es-MX"/>
        </a:p>
      </dgm:t>
    </dgm:pt>
    <dgm:pt modelId="{623D0258-C199-436D-9614-2DC8B1E9B7E3}">
      <dgm:prSet phldrT="[Texto]" custT="1"/>
      <dgm:spPr/>
      <dgm:t>
        <a:bodyPr/>
        <a:lstStyle/>
        <a:p>
          <a:r>
            <a:rPr lang="es-MX" sz="1600" b="1" dirty="0" smtClean="0">
              <a:solidFill>
                <a:schemeClr val="tx1"/>
              </a:solidFill>
            </a:rPr>
            <a:t>COMPETENCIAS</a:t>
          </a:r>
          <a:endParaRPr lang="es-MX" sz="1600" b="1" dirty="0">
            <a:solidFill>
              <a:schemeClr val="tx1"/>
            </a:solidFill>
          </a:endParaRPr>
        </a:p>
      </dgm:t>
    </dgm:pt>
    <dgm:pt modelId="{83DA5755-063F-42AF-AB19-6732CD53550F}" type="parTrans" cxnId="{DBA6BF70-8A42-4998-B78E-F822D695B9E4}">
      <dgm:prSet/>
      <dgm:spPr/>
      <dgm:t>
        <a:bodyPr/>
        <a:lstStyle/>
        <a:p>
          <a:endParaRPr lang="es-MX"/>
        </a:p>
      </dgm:t>
    </dgm:pt>
    <dgm:pt modelId="{29C819B8-B168-4082-BDFA-2A3D9D90E33C}" type="sibTrans" cxnId="{DBA6BF70-8A42-4998-B78E-F822D695B9E4}">
      <dgm:prSet/>
      <dgm:spPr/>
      <dgm:t>
        <a:bodyPr/>
        <a:lstStyle/>
        <a:p>
          <a:endParaRPr lang="es-MX"/>
        </a:p>
      </dgm:t>
    </dgm:pt>
    <dgm:pt modelId="{DEC8B149-99E8-43E2-81D0-D85865DD87A5}">
      <dgm:prSet phldrT="[Texto]" custT="1"/>
      <dgm:spPr/>
      <dgm:t>
        <a:bodyPr/>
        <a:lstStyle/>
        <a:p>
          <a:r>
            <a:rPr lang="es-MX" sz="1600" b="1" dirty="0" smtClean="0">
              <a:solidFill>
                <a:schemeClr val="tx1"/>
              </a:solidFill>
            </a:rPr>
            <a:t>APRENDIZAJES ESPERADOS</a:t>
          </a:r>
          <a:endParaRPr lang="es-MX" sz="1600" b="1" dirty="0">
            <a:solidFill>
              <a:schemeClr val="tx1"/>
            </a:solidFill>
          </a:endParaRPr>
        </a:p>
      </dgm:t>
    </dgm:pt>
    <dgm:pt modelId="{0EF95BEF-77FC-4FB0-A573-4C896F0278CC}" type="parTrans" cxnId="{6C2067CD-D565-47E9-AA62-2D9F195FBE74}">
      <dgm:prSet/>
      <dgm:spPr/>
      <dgm:t>
        <a:bodyPr/>
        <a:lstStyle/>
        <a:p>
          <a:endParaRPr lang="es-MX"/>
        </a:p>
      </dgm:t>
    </dgm:pt>
    <dgm:pt modelId="{70A711E7-43FA-4980-8972-4929182014A1}" type="sibTrans" cxnId="{6C2067CD-D565-47E9-AA62-2D9F195FBE74}">
      <dgm:prSet/>
      <dgm:spPr/>
      <dgm:t>
        <a:bodyPr/>
        <a:lstStyle/>
        <a:p>
          <a:endParaRPr lang="es-MX"/>
        </a:p>
      </dgm:t>
    </dgm:pt>
    <dgm:pt modelId="{8613FEA1-B7C6-4BCC-90BE-594E10D6E61C}">
      <dgm:prSet phldrT="[Texto]" custT="1"/>
      <dgm:spPr/>
      <dgm:t>
        <a:bodyPr/>
        <a:lstStyle/>
        <a:p>
          <a:r>
            <a:rPr lang="es-MX" sz="1600" b="1" dirty="0" smtClean="0">
              <a:solidFill>
                <a:schemeClr val="tx1"/>
              </a:solidFill>
            </a:rPr>
            <a:t>ESTÁNDARES CURRICULARES</a:t>
          </a:r>
          <a:endParaRPr lang="es-MX" sz="1600" b="1" dirty="0">
            <a:solidFill>
              <a:schemeClr val="tx1"/>
            </a:solidFill>
          </a:endParaRPr>
        </a:p>
      </dgm:t>
    </dgm:pt>
    <dgm:pt modelId="{0411F560-34E7-4426-9B5B-DD0E25B38FD7}" type="parTrans" cxnId="{9632210C-4D8B-497A-85DC-31E8D096171D}">
      <dgm:prSet/>
      <dgm:spPr/>
      <dgm:t>
        <a:bodyPr/>
        <a:lstStyle/>
        <a:p>
          <a:endParaRPr lang="es-MX"/>
        </a:p>
      </dgm:t>
    </dgm:pt>
    <dgm:pt modelId="{C3A1E1DD-14F1-470D-8DD4-FF7DDFCD8A38}" type="sibTrans" cxnId="{9632210C-4D8B-497A-85DC-31E8D096171D}">
      <dgm:prSet/>
      <dgm:spPr/>
      <dgm:t>
        <a:bodyPr/>
        <a:lstStyle/>
        <a:p>
          <a:endParaRPr lang="es-MX"/>
        </a:p>
      </dgm:t>
    </dgm:pt>
    <dgm:pt modelId="{D9894D82-85EB-4440-B364-08F07459A3D9}" type="pres">
      <dgm:prSet presAssocID="{C695036A-9FC2-4A15-B52A-7955265B4812}" presName="Name0" presStyleCnt="0">
        <dgm:presLayoutVars>
          <dgm:dir/>
          <dgm:resizeHandles val="exact"/>
        </dgm:presLayoutVars>
      </dgm:prSet>
      <dgm:spPr/>
      <dgm:t>
        <a:bodyPr/>
        <a:lstStyle/>
        <a:p>
          <a:endParaRPr lang="es-ES"/>
        </a:p>
      </dgm:t>
    </dgm:pt>
    <dgm:pt modelId="{D80B9CD9-68F4-410A-9DFD-BBA82D9A1EE4}" type="pres">
      <dgm:prSet presAssocID="{623D0258-C199-436D-9614-2DC8B1E9B7E3}" presName="node" presStyleLbl="node1" presStyleIdx="0" presStyleCnt="3" custScaleX="131341">
        <dgm:presLayoutVars>
          <dgm:bulletEnabled val="1"/>
        </dgm:presLayoutVars>
      </dgm:prSet>
      <dgm:spPr/>
      <dgm:t>
        <a:bodyPr/>
        <a:lstStyle/>
        <a:p>
          <a:endParaRPr lang="es-ES"/>
        </a:p>
      </dgm:t>
    </dgm:pt>
    <dgm:pt modelId="{CC1DD5B1-381B-41BF-8D69-B323298178AE}" type="pres">
      <dgm:prSet presAssocID="{29C819B8-B168-4082-BDFA-2A3D9D90E33C}" presName="sibTrans" presStyleLbl="sibTrans2D1" presStyleIdx="0" presStyleCnt="3"/>
      <dgm:spPr/>
      <dgm:t>
        <a:bodyPr/>
        <a:lstStyle/>
        <a:p>
          <a:endParaRPr lang="es-ES"/>
        </a:p>
      </dgm:t>
    </dgm:pt>
    <dgm:pt modelId="{B3EB3229-36EF-4859-8BB1-9E22809621CA}" type="pres">
      <dgm:prSet presAssocID="{29C819B8-B168-4082-BDFA-2A3D9D90E33C}" presName="connectorText" presStyleLbl="sibTrans2D1" presStyleIdx="0" presStyleCnt="3"/>
      <dgm:spPr/>
      <dgm:t>
        <a:bodyPr/>
        <a:lstStyle/>
        <a:p>
          <a:endParaRPr lang="es-ES"/>
        </a:p>
      </dgm:t>
    </dgm:pt>
    <dgm:pt modelId="{5085051E-2315-497F-B945-B7EB7490EF08}" type="pres">
      <dgm:prSet presAssocID="{DEC8B149-99E8-43E2-81D0-D85865DD87A5}" presName="node" presStyleLbl="node1" presStyleIdx="1" presStyleCnt="3" custScaleX="136498" custRadScaleRad="101404" custRadScaleInc="-1079">
        <dgm:presLayoutVars>
          <dgm:bulletEnabled val="1"/>
        </dgm:presLayoutVars>
      </dgm:prSet>
      <dgm:spPr/>
      <dgm:t>
        <a:bodyPr/>
        <a:lstStyle/>
        <a:p>
          <a:endParaRPr lang="es-ES"/>
        </a:p>
      </dgm:t>
    </dgm:pt>
    <dgm:pt modelId="{2ED49A55-0E5D-4122-B357-6D40BAFE189B}" type="pres">
      <dgm:prSet presAssocID="{70A711E7-43FA-4980-8972-4929182014A1}" presName="sibTrans" presStyleLbl="sibTrans2D1" presStyleIdx="1" presStyleCnt="3"/>
      <dgm:spPr/>
      <dgm:t>
        <a:bodyPr/>
        <a:lstStyle/>
        <a:p>
          <a:endParaRPr lang="es-ES"/>
        </a:p>
      </dgm:t>
    </dgm:pt>
    <dgm:pt modelId="{9AA2124C-7834-466E-9BD5-6D03FC6CF094}" type="pres">
      <dgm:prSet presAssocID="{70A711E7-43FA-4980-8972-4929182014A1}" presName="connectorText" presStyleLbl="sibTrans2D1" presStyleIdx="1" presStyleCnt="3"/>
      <dgm:spPr/>
      <dgm:t>
        <a:bodyPr/>
        <a:lstStyle/>
        <a:p>
          <a:endParaRPr lang="es-ES"/>
        </a:p>
      </dgm:t>
    </dgm:pt>
    <dgm:pt modelId="{D8488095-5DF4-4F3D-AE75-FA8EFAFA840A}" type="pres">
      <dgm:prSet presAssocID="{8613FEA1-B7C6-4BCC-90BE-594E10D6E61C}" presName="node" presStyleLbl="node1" presStyleIdx="2" presStyleCnt="3" custScaleX="113920">
        <dgm:presLayoutVars>
          <dgm:bulletEnabled val="1"/>
        </dgm:presLayoutVars>
      </dgm:prSet>
      <dgm:spPr/>
      <dgm:t>
        <a:bodyPr/>
        <a:lstStyle/>
        <a:p>
          <a:endParaRPr lang="es-ES"/>
        </a:p>
      </dgm:t>
    </dgm:pt>
    <dgm:pt modelId="{EF797E4F-2AC4-4F38-88CA-A1AACD22F335}" type="pres">
      <dgm:prSet presAssocID="{C3A1E1DD-14F1-470D-8DD4-FF7DDFCD8A38}" presName="sibTrans" presStyleLbl="sibTrans2D1" presStyleIdx="2" presStyleCnt="3"/>
      <dgm:spPr/>
      <dgm:t>
        <a:bodyPr/>
        <a:lstStyle/>
        <a:p>
          <a:endParaRPr lang="es-ES"/>
        </a:p>
      </dgm:t>
    </dgm:pt>
    <dgm:pt modelId="{E398C9C2-BB0B-48BF-B00D-7E2A2A5EBEA9}" type="pres">
      <dgm:prSet presAssocID="{C3A1E1DD-14F1-470D-8DD4-FF7DDFCD8A38}" presName="connectorText" presStyleLbl="sibTrans2D1" presStyleIdx="2" presStyleCnt="3"/>
      <dgm:spPr/>
      <dgm:t>
        <a:bodyPr/>
        <a:lstStyle/>
        <a:p>
          <a:endParaRPr lang="es-ES"/>
        </a:p>
      </dgm:t>
    </dgm:pt>
  </dgm:ptLst>
  <dgm:cxnLst>
    <dgm:cxn modelId="{53987A57-2804-46EC-B731-24FDFEC25631}" type="presOf" srcId="{29C819B8-B168-4082-BDFA-2A3D9D90E33C}" destId="{B3EB3229-36EF-4859-8BB1-9E22809621CA}" srcOrd="1" destOrd="0" presId="urn:microsoft.com/office/officeart/2005/8/layout/cycle7"/>
    <dgm:cxn modelId="{D5505488-BCC4-4E68-A106-DF590E3844BC}" type="presOf" srcId="{DEC8B149-99E8-43E2-81D0-D85865DD87A5}" destId="{5085051E-2315-497F-B945-B7EB7490EF08}" srcOrd="0" destOrd="0" presId="urn:microsoft.com/office/officeart/2005/8/layout/cycle7"/>
    <dgm:cxn modelId="{0597B9A0-B2C5-4D67-8FA4-C027BDE17269}" type="presOf" srcId="{C3A1E1DD-14F1-470D-8DD4-FF7DDFCD8A38}" destId="{EF797E4F-2AC4-4F38-88CA-A1AACD22F335}" srcOrd="0" destOrd="0" presId="urn:microsoft.com/office/officeart/2005/8/layout/cycle7"/>
    <dgm:cxn modelId="{BE6EDB18-1EAA-4873-BFAE-802564CB4FB1}" type="presOf" srcId="{C3A1E1DD-14F1-470D-8DD4-FF7DDFCD8A38}" destId="{E398C9C2-BB0B-48BF-B00D-7E2A2A5EBEA9}" srcOrd="1" destOrd="0" presId="urn:microsoft.com/office/officeart/2005/8/layout/cycle7"/>
    <dgm:cxn modelId="{C8B38E9A-C7F7-4C95-903D-D2825EB9DF69}" type="presOf" srcId="{70A711E7-43FA-4980-8972-4929182014A1}" destId="{2ED49A55-0E5D-4122-B357-6D40BAFE189B}" srcOrd="0" destOrd="0" presId="urn:microsoft.com/office/officeart/2005/8/layout/cycle7"/>
    <dgm:cxn modelId="{DBA6BF70-8A42-4998-B78E-F822D695B9E4}" srcId="{C695036A-9FC2-4A15-B52A-7955265B4812}" destId="{623D0258-C199-436D-9614-2DC8B1E9B7E3}" srcOrd="0" destOrd="0" parTransId="{83DA5755-063F-42AF-AB19-6732CD53550F}" sibTransId="{29C819B8-B168-4082-BDFA-2A3D9D90E33C}"/>
    <dgm:cxn modelId="{4B65B05E-92E3-4391-A489-B50B80E31AE5}" type="presOf" srcId="{8613FEA1-B7C6-4BCC-90BE-594E10D6E61C}" destId="{D8488095-5DF4-4F3D-AE75-FA8EFAFA840A}" srcOrd="0" destOrd="0" presId="urn:microsoft.com/office/officeart/2005/8/layout/cycle7"/>
    <dgm:cxn modelId="{B5259AA6-23E0-4EDA-940F-6F536663C1A5}" type="presOf" srcId="{70A711E7-43FA-4980-8972-4929182014A1}" destId="{9AA2124C-7834-466E-9BD5-6D03FC6CF094}" srcOrd="1" destOrd="0" presId="urn:microsoft.com/office/officeart/2005/8/layout/cycle7"/>
    <dgm:cxn modelId="{9632210C-4D8B-497A-85DC-31E8D096171D}" srcId="{C695036A-9FC2-4A15-B52A-7955265B4812}" destId="{8613FEA1-B7C6-4BCC-90BE-594E10D6E61C}" srcOrd="2" destOrd="0" parTransId="{0411F560-34E7-4426-9B5B-DD0E25B38FD7}" sibTransId="{C3A1E1DD-14F1-470D-8DD4-FF7DDFCD8A38}"/>
    <dgm:cxn modelId="{15D5D43E-757F-4A9B-848B-77C68A182D0C}" type="presOf" srcId="{C695036A-9FC2-4A15-B52A-7955265B4812}" destId="{D9894D82-85EB-4440-B364-08F07459A3D9}" srcOrd="0" destOrd="0" presId="urn:microsoft.com/office/officeart/2005/8/layout/cycle7"/>
    <dgm:cxn modelId="{05A77E77-7E4A-43AF-9D19-C489A1E3DF11}" type="presOf" srcId="{29C819B8-B168-4082-BDFA-2A3D9D90E33C}" destId="{CC1DD5B1-381B-41BF-8D69-B323298178AE}" srcOrd="0" destOrd="0" presId="urn:microsoft.com/office/officeart/2005/8/layout/cycle7"/>
    <dgm:cxn modelId="{6C2067CD-D565-47E9-AA62-2D9F195FBE74}" srcId="{C695036A-9FC2-4A15-B52A-7955265B4812}" destId="{DEC8B149-99E8-43E2-81D0-D85865DD87A5}" srcOrd="1" destOrd="0" parTransId="{0EF95BEF-77FC-4FB0-A573-4C896F0278CC}" sibTransId="{70A711E7-43FA-4980-8972-4929182014A1}"/>
    <dgm:cxn modelId="{0951D7DA-DFE4-47C7-84F4-7C5B57B3F020}" type="presOf" srcId="{623D0258-C199-436D-9614-2DC8B1E9B7E3}" destId="{D80B9CD9-68F4-410A-9DFD-BBA82D9A1EE4}" srcOrd="0" destOrd="0" presId="urn:microsoft.com/office/officeart/2005/8/layout/cycle7"/>
    <dgm:cxn modelId="{61122D2A-40E6-474C-883E-5DCA1B165786}" type="presParOf" srcId="{D9894D82-85EB-4440-B364-08F07459A3D9}" destId="{D80B9CD9-68F4-410A-9DFD-BBA82D9A1EE4}" srcOrd="0" destOrd="0" presId="urn:microsoft.com/office/officeart/2005/8/layout/cycle7"/>
    <dgm:cxn modelId="{CAAD2A61-714C-46C6-B708-88D72BB4B42C}" type="presParOf" srcId="{D9894D82-85EB-4440-B364-08F07459A3D9}" destId="{CC1DD5B1-381B-41BF-8D69-B323298178AE}" srcOrd="1" destOrd="0" presId="urn:microsoft.com/office/officeart/2005/8/layout/cycle7"/>
    <dgm:cxn modelId="{2FD2FB4A-446E-436E-85E9-7381C5DB56C8}" type="presParOf" srcId="{CC1DD5B1-381B-41BF-8D69-B323298178AE}" destId="{B3EB3229-36EF-4859-8BB1-9E22809621CA}" srcOrd="0" destOrd="0" presId="urn:microsoft.com/office/officeart/2005/8/layout/cycle7"/>
    <dgm:cxn modelId="{4134A30F-80FB-4BE1-8963-B59D412502C3}" type="presParOf" srcId="{D9894D82-85EB-4440-B364-08F07459A3D9}" destId="{5085051E-2315-497F-B945-B7EB7490EF08}" srcOrd="2" destOrd="0" presId="urn:microsoft.com/office/officeart/2005/8/layout/cycle7"/>
    <dgm:cxn modelId="{66C8F6F1-B707-4E29-979F-CEAA33FB96B0}" type="presParOf" srcId="{D9894D82-85EB-4440-B364-08F07459A3D9}" destId="{2ED49A55-0E5D-4122-B357-6D40BAFE189B}" srcOrd="3" destOrd="0" presId="urn:microsoft.com/office/officeart/2005/8/layout/cycle7"/>
    <dgm:cxn modelId="{7F7E72EE-D8D0-48CA-9104-24648989FEFD}" type="presParOf" srcId="{2ED49A55-0E5D-4122-B357-6D40BAFE189B}" destId="{9AA2124C-7834-466E-9BD5-6D03FC6CF094}" srcOrd="0" destOrd="0" presId="urn:microsoft.com/office/officeart/2005/8/layout/cycle7"/>
    <dgm:cxn modelId="{53E5FDC3-62CC-4366-850B-BE232E7659BF}" type="presParOf" srcId="{D9894D82-85EB-4440-B364-08F07459A3D9}" destId="{D8488095-5DF4-4F3D-AE75-FA8EFAFA840A}" srcOrd="4" destOrd="0" presId="urn:microsoft.com/office/officeart/2005/8/layout/cycle7"/>
    <dgm:cxn modelId="{C77A4FC8-6917-458A-9446-38CF04B7C22A}" type="presParOf" srcId="{D9894D82-85EB-4440-B364-08F07459A3D9}" destId="{EF797E4F-2AC4-4F38-88CA-A1AACD22F335}" srcOrd="5" destOrd="0" presId="urn:microsoft.com/office/officeart/2005/8/layout/cycle7"/>
    <dgm:cxn modelId="{0E4DECA4-831E-4DB1-BC4D-2203084A72EF}" type="presParOf" srcId="{EF797E4F-2AC4-4F38-88CA-A1AACD22F335}" destId="{E398C9C2-BB0B-48BF-B00D-7E2A2A5EBEA9}" srcOrd="0" destOrd="0" presId="urn:microsoft.com/office/officeart/2005/8/layout/cycle7"/>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80B9CD9-68F4-410A-9DFD-BBA82D9A1EE4}">
      <dsp:nvSpPr>
        <dsp:cNvPr id="0" name=""/>
        <dsp:cNvSpPr/>
      </dsp:nvSpPr>
      <dsp:spPr>
        <a:xfrm>
          <a:off x="2143714" y="637"/>
          <a:ext cx="1665424" cy="634007"/>
        </a:xfrm>
        <a:prstGeom prst="roundRect">
          <a:avLst>
            <a:gd name="adj" fmla="val 10000"/>
          </a:avLst>
        </a:prstGeom>
        <a:solidFill>
          <a:schemeClr val="accent5">
            <a:hueOff val="0"/>
            <a:satOff val="0"/>
            <a:lumOff val="0"/>
            <a:alphaOff val="0"/>
          </a:schemeClr>
        </a:solidFill>
        <a:ln w="285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s-MX" sz="1600" b="1" kern="1200" dirty="0" smtClean="0">
              <a:solidFill>
                <a:schemeClr val="tx1"/>
              </a:solidFill>
            </a:rPr>
            <a:t>COMPETENCIAS</a:t>
          </a:r>
          <a:endParaRPr lang="es-MX" sz="1600" b="1" kern="1200" dirty="0">
            <a:solidFill>
              <a:schemeClr val="tx1"/>
            </a:solidFill>
          </a:endParaRPr>
        </a:p>
      </dsp:txBody>
      <dsp:txXfrm>
        <a:off x="2162283" y="19206"/>
        <a:ext cx="1628286" cy="596869"/>
      </dsp:txXfrm>
    </dsp:sp>
    <dsp:sp modelId="{CC1DD5B1-381B-41BF-8D69-B323298178AE}">
      <dsp:nvSpPr>
        <dsp:cNvPr id="0" name=""/>
        <dsp:cNvSpPr/>
      </dsp:nvSpPr>
      <dsp:spPr>
        <a:xfrm rot="3566561">
          <a:off x="3299630" y="1111410"/>
          <a:ext cx="421874" cy="221902"/>
        </a:xfrm>
        <a:prstGeom prst="leftRightArrow">
          <a:avLst>
            <a:gd name="adj1" fmla="val 60000"/>
            <a:gd name="adj2" fmla="val 50000"/>
          </a:avLst>
        </a:prstGeom>
        <a:solidFill>
          <a:schemeClr val="accent5">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44500">
            <a:lnSpc>
              <a:spcPct val="90000"/>
            </a:lnSpc>
            <a:spcBef>
              <a:spcPct val="0"/>
            </a:spcBef>
            <a:spcAft>
              <a:spcPct val="35000"/>
            </a:spcAft>
          </a:pPr>
          <a:endParaRPr lang="es-MX" sz="1000" kern="1200"/>
        </a:p>
      </dsp:txBody>
      <dsp:txXfrm>
        <a:off x="3366201" y="1155790"/>
        <a:ext cx="288732" cy="133142"/>
      </dsp:txXfrm>
    </dsp:sp>
    <dsp:sp modelId="{5085051E-2315-497F-B945-B7EB7490EF08}">
      <dsp:nvSpPr>
        <dsp:cNvPr id="0" name=""/>
        <dsp:cNvSpPr/>
      </dsp:nvSpPr>
      <dsp:spPr>
        <a:xfrm>
          <a:off x="3179301" y="1810079"/>
          <a:ext cx="1730815" cy="634007"/>
        </a:xfrm>
        <a:prstGeom prst="roundRect">
          <a:avLst>
            <a:gd name="adj" fmla="val 10000"/>
          </a:avLst>
        </a:prstGeom>
        <a:solidFill>
          <a:schemeClr val="accent5">
            <a:hueOff val="1339988"/>
            <a:satOff val="-9317"/>
            <a:lumOff val="-1177"/>
            <a:alphaOff val="0"/>
          </a:schemeClr>
        </a:solidFill>
        <a:ln w="285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s-MX" sz="1600" b="1" kern="1200" dirty="0" smtClean="0">
              <a:solidFill>
                <a:schemeClr val="tx1"/>
              </a:solidFill>
            </a:rPr>
            <a:t>APRENDIZAJES ESPERADOS</a:t>
          </a:r>
          <a:endParaRPr lang="es-MX" sz="1600" b="1" kern="1200" dirty="0">
            <a:solidFill>
              <a:schemeClr val="tx1"/>
            </a:solidFill>
          </a:endParaRPr>
        </a:p>
      </dsp:txBody>
      <dsp:txXfrm>
        <a:off x="3197870" y="1828648"/>
        <a:ext cx="1693677" cy="596869"/>
      </dsp:txXfrm>
    </dsp:sp>
    <dsp:sp modelId="{2ED49A55-0E5D-4122-B357-6D40BAFE189B}">
      <dsp:nvSpPr>
        <dsp:cNvPr id="0" name=""/>
        <dsp:cNvSpPr/>
      </dsp:nvSpPr>
      <dsp:spPr>
        <a:xfrm rot="10794234">
          <a:off x="2704692" y="2018025"/>
          <a:ext cx="421874" cy="221902"/>
        </a:xfrm>
        <a:prstGeom prst="leftRightArrow">
          <a:avLst>
            <a:gd name="adj1" fmla="val 60000"/>
            <a:gd name="adj2" fmla="val 50000"/>
          </a:avLst>
        </a:prstGeom>
        <a:solidFill>
          <a:schemeClr val="accent5">
            <a:hueOff val="1339988"/>
            <a:satOff val="-9317"/>
            <a:lumOff val="-1177"/>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44500">
            <a:lnSpc>
              <a:spcPct val="90000"/>
            </a:lnSpc>
            <a:spcBef>
              <a:spcPct val="0"/>
            </a:spcBef>
            <a:spcAft>
              <a:spcPct val="35000"/>
            </a:spcAft>
          </a:pPr>
          <a:endParaRPr lang="es-MX" sz="1000" kern="1200"/>
        </a:p>
      </dsp:txBody>
      <dsp:txXfrm rot="10800000">
        <a:off x="2771263" y="2062405"/>
        <a:ext cx="288732" cy="133142"/>
      </dsp:txXfrm>
    </dsp:sp>
    <dsp:sp modelId="{D8488095-5DF4-4F3D-AE75-FA8EFAFA840A}">
      <dsp:nvSpPr>
        <dsp:cNvPr id="0" name=""/>
        <dsp:cNvSpPr/>
      </dsp:nvSpPr>
      <dsp:spPr>
        <a:xfrm>
          <a:off x="1207435" y="1813626"/>
          <a:ext cx="1444523" cy="634007"/>
        </a:xfrm>
        <a:prstGeom prst="roundRect">
          <a:avLst>
            <a:gd name="adj" fmla="val 10000"/>
          </a:avLst>
        </a:prstGeom>
        <a:solidFill>
          <a:schemeClr val="accent5">
            <a:hueOff val="2679977"/>
            <a:satOff val="-18634"/>
            <a:lumOff val="-2354"/>
            <a:alphaOff val="0"/>
          </a:schemeClr>
        </a:solidFill>
        <a:ln w="285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s-MX" sz="1600" b="1" kern="1200" dirty="0" smtClean="0">
              <a:solidFill>
                <a:schemeClr val="tx1"/>
              </a:solidFill>
            </a:rPr>
            <a:t>ESTÁNDARES CURRICULARES</a:t>
          </a:r>
          <a:endParaRPr lang="es-MX" sz="1600" b="1" kern="1200" dirty="0">
            <a:solidFill>
              <a:schemeClr val="tx1"/>
            </a:solidFill>
          </a:endParaRPr>
        </a:p>
      </dsp:txBody>
      <dsp:txXfrm>
        <a:off x="1226004" y="1832195"/>
        <a:ext cx="1407385" cy="596869"/>
      </dsp:txXfrm>
    </dsp:sp>
    <dsp:sp modelId="{EF797E4F-2AC4-4F38-88CA-A1AACD22F335}">
      <dsp:nvSpPr>
        <dsp:cNvPr id="0" name=""/>
        <dsp:cNvSpPr/>
      </dsp:nvSpPr>
      <dsp:spPr>
        <a:xfrm rot="18000000">
          <a:off x="2242124" y="1113184"/>
          <a:ext cx="421874" cy="221902"/>
        </a:xfrm>
        <a:prstGeom prst="leftRightArrow">
          <a:avLst>
            <a:gd name="adj1" fmla="val 60000"/>
            <a:gd name="adj2" fmla="val 50000"/>
          </a:avLst>
        </a:prstGeom>
        <a:solidFill>
          <a:schemeClr val="accent5">
            <a:hueOff val="2679977"/>
            <a:satOff val="-18634"/>
            <a:lumOff val="-2354"/>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44500">
            <a:lnSpc>
              <a:spcPct val="90000"/>
            </a:lnSpc>
            <a:spcBef>
              <a:spcPct val="0"/>
            </a:spcBef>
            <a:spcAft>
              <a:spcPct val="35000"/>
            </a:spcAft>
          </a:pPr>
          <a:endParaRPr lang="es-MX" sz="1000" kern="1200"/>
        </a:p>
      </dsp:txBody>
      <dsp:txXfrm>
        <a:off x="2308695" y="1157564"/>
        <a:ext cx="288732" cy="133142"/>
      </dsp:txXfrm>
    </dsp:sp>
  </dsp:spTree>
</dsp:drawing>
</file>

<file path=ppt/diagrams/layout1.xml><?xml version="1.0" encoding="utf-8"?>
<dgm:layoutDef xmlns:dgm="http://schemas.openxmlformats.org/drawingml/2006/diagram" xmlns:a="http://schemas.openxmlformats.org/drawingml/2006/main" uniqueId="urn:microsoft.com/office/officeart/2005/8/layout/cycle7">
  <dgm:title val=""/>
  <dgm:desc val=""/>
  <dgm:catLst>
    <dgm:cat type="cycle" pri="6000"/>
  </dgm:catLst>
  <dgm:sampData>
    <dgm:dataModel>
      <dgm:ptLst>
        <dgm:pt modelId="0" type="doc"/>
        <dgm:pt modelId="1">
          <dgm:prSet phldr="1"/>
        </dgm:pt>
        <dgm:pt modelId="2">
          <dgm:prSet phldr="1"/>
        </dgm:pt>
        <dgm:pt modelId="3">
          <dgm:prSet phldr="1"/>
        </dgm:pt>
      </dgm:ptLst>
      <dgm:cxnLst>
        <dgm:cxn modelId="6" srcId="0" destId="1" srcOrd="0" destOrd="0"/>
        <dgm:cxn modelId="7" srcId="0" destId="2" srcOrd="1" destOrd="0"/>
        <dgm:cxn modelId="8" srcId="0" destId="3" srcOrd="2"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val="exact"/>
    </dgm:varLst>
    <dgm:choose name="Name1">
      <dgm:if name="Name2" func="var" arg="dir" op="equ" val="norm">
        <dgm:alg type="cycle">
          <dgm:param type="stAng" val="0"/>
          <dgm:param type="spanAng" val="360"/>
        </dgm:alg>
      </dgm:if>
      <dgm:else name="Name3">
        <dgm:alg type="cycle">
          <dgm:param type="stAng" val="0"/>
          <dgm:param type="spanAng" val="-360"/>
        </dgm:alg>
      </dgm:else>
    </dgm:choose>
    <dgm:shape xmlns:r="http://schemas.openxmlformats.org/officeDocument/2006/relationships" r:blip="">
      <dgm:adjLst/>
    </dgm:shape>
    <dgm:presOf/>
    <dgm:constrLst>
      <dgm:constr type="diam" refType="w"/>
      <dgm:constr type="w" for="ch" ptType="node" refType="w"/>
      <dgm:constr type="primFontSz" for="ch" ptType="node" op="equ" val="65"/>
      <dgm:constr type="w" for="ch" forName="sibTrans" refType="w" refFor="ch" refPtType="node" op="equ" fact="0.35"/>
      <dgm:constr type="connDist" for="ch" forName="sibTrans" op="equ"/>
      <dgm:constr type="primFontSz" for="des" forName="connectorText" op="equ" val="55"/>
      <dgm:constr type="primFontSz" for="des" forName="connectorText" refType="primFontSz" refFor="ch" refPtType="node" op="lte" fact="0.8"/>
      <dgm:constr type="sibSp" refType="w" refFor="ch" refPtType="node" op="equ" fact="0.65"/>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4">
        <dgm:if name="Name5" axis="par ch" ptType="doc node" func="cnt" op="gt" val="1">
          <dgm:forEach name="sibTransForEach" axis="followSib" ptType="sibTrans" hideLastTrans="0" cnt="1">
            <dgm:layoutNode name="sibTrans">
              <dgm:choose name="Name6">
                <dgm:if name="Name7" axis="par ch" ptType="doc node" func="posEven" op="equ" val="1">
                  <dgm:alg type="conn">
                    <dgm:param type="begPts" val="radial"/>
                    <dgm:param type="endPts" val="radial"/>
                    <dgm:param type="begSty" val="arr"/>
                    <dgm:param type="endSty" val="arr"/>
                  </dgm:alg>
                </dgm:if>
                <dgm:else name="Name8">
                  <dgm:alg type="conn">
                    <dgm:param type="begPts" val="auto"/>
                    <dgm:param type="endPts" val="auto"/>
                    <dgm:param type="begSty" val="arr"/>
                    <dgm:param type="endSty" val="arr"/>
                  </dgm:alg>
                </dgm:else>
              </dgm:choose>
              <dgm:shape xmlns:r="http://schemas.openxmlformats.org/officeDocument/2006/relationships" type="conn" r:blip="">
                <dgm:adjLst/>
              </dgm:shape>
              <dgm:presOf axis="self"/>
              <dgm:constrLst>
                <dgm:constr type="h" refType="w" fact="0.5"/>
                <dgm:constr type="connDist"/>
                <dgm:constr type="begPad" refType="connDist" fact="0.1"/>
                <dgm:constr type="endPad" refType="connDist" fact="0.1"/>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9"/>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MX"/>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8A65D07-7989-4A0F-9F45-AF2AD90275F3}" type="datetimeFigureOut">
              <a:rPr lang="es-MX" smtClean="0"/>
              <a:t>27/05/2012</a:t>
            </a:fld>
            <a:endParaRPr lang="es-MX"/>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MX"/>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MX"/>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45BA374-5643-49FE-9A9E-0CC24D92C654}" type="slidenum">
              <a:rPr lang="es-MX" smtClean="0"/>
              <a:t>‹Nº›</a:t>
            </a:fld>
            <a:endParaRPr lang="es-MX"/>
          </a:p>
        </p:txBody>
      </p:sp>
    </p:spTree>
    <p:extLst>
      <p:ext uri="{BB962C8B-B14F-4D97-AF65-F5344CB8AC3E}">
        <p14:creationId xmlns:p14="http://schemas.microsoft.com/office/powerpoint/2010/main" val="6777042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MX" dirty="0" smtClean="0"/>
          </a:p>
          <a:p>
            <a:endParaRPr lang="es-MX" dirty="0"/>
          </a:p>
        </p:txBody>
      </p:sp>
      <p:sp>
        <p:nvSpPr>
          <p:cNvPr id="4" name="3 Marcador de número de diapositiva"/>
          <p:cNvSpPr>
            <a:spLocks noGrp="1"/>
          </p:cNvSpPr>
          <p:nvPr>
            <p:ph type="sldNum" sz="quarter" idx="10"/>
          </p:nvPr>
        </p:nvSpPr>
        <p:spPr/>
        <p:txBody>
          <a:bodyPr/>
          <a:lstStyle/>
          <a:p>
            <a:fld id="{B45BA374-5643-49FE-9A9E-0CC24D92C654}" type="slidenum">
              <a:rPr lang="es-MX" smtClean="0"/>
              <a:t>4</a:t>
            </a:fld>
            <a:endParaRPr lang="es-MX"/>
          </a:p>
        </p:txBody>
      </p:sp>
    </p:spTree>
    <p:extLst>
      <p:ext uri="{BB962C8B-B14F-4D97-AF65-F5344CB8AC3E}">
        <p14:creationId xmlns:p14="http://schemas.microsoft.com/office/powerpoint/2010/main" val="32936063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11" name="Rectangle 10"/>
          <p:cNvSpPr/>
          <p:nvPr/>
        </p:nvSpPr>
        <p:spPr>
          <a:xfrm>
            <a:off x="0" y="3866920"/>
            <a:ext cx="9144000" cy="299108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0" y="0"/>
            <a:ext cx="9144000" cy="386692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ectangle 12"/>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itle 2"/>
          <p:cNvSpPr>
            <a:spLocks noGrp="1"/>
          </p:cNvSpPr>
          <p:nvPr>
            <p:ph type="subTitle" idx="1"/>
          </p:nvPr>
        </p:nvSpPr>
        <p:spPr>
          <a:xfrm>
            <a:off x="1473795" y="5052545"/>
            <a:ext cx="5637010" cy="882119"/>
          </a:xfrm>
        </p:spPr>
        <p:txBody>
          <a:bodyPr>
            <a:normAutofit/>
          </a:bodyPr>
          <a:lstStyle>
            <a:lvl1pPr marL="0" indent="0" algn="l">
              <a:buNone/>
              <a:defRPr sz="22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p:txBody>
          <a:bodyPr/>
          <a:lstStyle/>
          <a:p>
            <a:fld id="{C5003842-8444-4888-AC30-504E97E1C869}" type="datetimeFigureOut">
              <a:rPr lang="es-MX" smtClean="0"/>
              <a:t>27/05/2012</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35589E5B-DD2B-4AD6-AF71-2EE5EAB465FB}" type="slidenum">
              <a:rPr lang="es-MX" smtClean="0"/>
              <a:t>‹Nº›</a:t>
            </a:fld>
            <a:endParaRPr lang="es-MX"/>
          </a:p>
        </p:txBody>
      </p:sp>
      <p:sp>
        <p:nvSpPr>
          <p:cNvPr id="2" name="Title 1"/>
          <p:cNvSpPr>
            <a:spLocks noGrp="1"/>
          </p:cNvSpPr>
          <p:nvPr>
            <p:ph type="ctrTitle"/>
          </p:nvPr>
        </p:nvSpPr>
        <p:spPr>
          <a:xfrm>
            <a:off x="817581" y="3132290"/>
            <a:ext cx="7175351" cy="1793167"/>
          </a:xfrm>
          <a:effectLst/>
        </p:spPr>
        <p:txBody>
          <a:bodyPr>
            <a:noAutofit/>
          </a:bodyPr>
          <a:lstStyle>
            <a:lvl1pPr marL="640080" indent="-457200" algn="l">
              <a:defRPr sz="5400"/>
            </a:lvl1pPr>
          </a:lstStyle>
          <a:p>
            <a:r>
              <a:rPr lang="es-ES" smtClean="0"/>
              <a:t>Haga clic para modificar el estilo de título del patrón</a:t>
            </a:r>
            <a:endParaRPr lang="en-US" dirty="0"/>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Vertical Text Placeholder 2"/>
          <p:cNvSpPr>
            <a:spLocks noGrp="1"/>
          </p:cNvSpPr>
          <p:nvPr>
            <p:ph type="body" orient="vert" idx="1"/>
          </p:nvPr>
        </p:nvSpPr>
        <p:spPr>
          <a:xfrm>
            <a:off x="1905000" y="731519"/>
            <a:ext cx="6400800" cy="3474720"/>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C5003842-8444-4888-AC30-504E97E1C869}" type="datetimeFigureOut">
              <a:rPr lang="es-MX" smtClean="0"/>
              <a:t>27/05/2012</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35589E5B-DD2B-4AD6-AF71-2EE5EAB465FB}" type="slidenum">
              <a:rPr lang="es-MX" smtClean="0"/>
              <a:t>‹Nº›</a:t>
            </a:fld>
            <a:endParaRPr lang="es-MX"/>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153758" y="376517"/>
            <a:ext cx="2057400" cy="5238339"/>
          </a:xfrm>
          <a:effectLst/>
        </p:spPr>
        <p:txBody>
          <a:bodyPr vert="eaVert"/>
          <a:lstStyle>
            <a:lvl1pPr algn="l">
              <a:defRPr/>
            </a:lvl1pPr>
          </a:lstStyle>
          <a:p>
            <a:r>
              <a:rPr lang="es-ES" smtClean="0"/>
              <a:t>Haga clic para modificar el estilo de título del patrón</a:t>
            </a:r>
            <a:endParaRPr lang="en-US"/>
          </a:p>
        </p:txBody>
      </p:sp>
      <p:sp>
        <p:nvSpPr>
          <p:cNvPr id="3" name="Vertical Text Placeholder 2"/>
          <p:cNvSpPr>
            <a:spLocks noGrp="1"/>
          </p:cNvSpPr>
          <p:nvPr>
            <p:ph type="body" orient="vert" idx="1"/>
          </p:nvPr>
        </p:nvSpPr>
        <p:spPr>
          <a:xfrm>
            <a:off x="3324113" y="731519"/>
            <a:ext cx="4829287" cy="4894729"/>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C5003842-8444-4888-AC30-504E97E1C869}" type="datetimeFigureOut">
              <a:rPr lang="es-MX" smtClean="0"/>
              <a:t>27/05/2012</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35589E5B-DD2B-4AD6-AF71-2EE5EAB465FB}" type="slidenum">
              <a:rPr lang="es-MX" smtClean="0"/>
              <a:t>‹Nº›</a:t>
            </a:fld>
            <a:endParaRPr lang="es-MX"/>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C5003842-8444-4888-AC30-504E97E1C869}" type="datetimeFigureOut">
              <a:rPr lang="es-MX" smtClean="0"/>
              <a:t>27/05/2012</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35589E5B-DD2B-4AD6-AF71-2EE5EAB465FB}" type="slidenum">
              <a:rPr lang="es-MX" smtClean="0"/>
              <a:t>‹Nº›</a:t>
            </a:fld>
            <a:endParaRPr lang="es-MX"/>
          </a:p>
        </p:txBody>
      </p:sp>
      <p:sp>
        <p:nvSpPr>
          <p:cNvPr id="8" name="Title 7"/>
          <p:cNvSpPr>
            <a:spLocks noGrp="1"/>
          </p:cNvSpPr>
          <p:nvPr>
            <p:ph type="title"/>
          </p:nvPr>
        </p:nvSpPr>
        <p:spPr/>
        <p:txBody>
          <a:bodyPr/>
          <a:lstStyle/>
          <a:p>
            <a:r>
              <a:rPr lang="es-ES" smtClean="0"/>
              <a:t>Haga clic para modificar el estilo de título del patrón</a:t>
            </a:r>
            <a:endParaRPr lang="en-US"/>
          </a:p>
        </p:txBody>
      </p:sp>
      <p:sp>
        <p:nvSpPr>
          <p:cNvPr id="10" name="Content Placeholder 9"/>
          <p:cNvSpPr>
            <a:spLocks noGrp="1"/>
          </p:cNvSpPr>
          <p:nvPr>
            <p:ph sz="quarter" idx="13"/>
          </p:nvPr>
        </p:nvSpPr>
        <p:spPr>
          <a:xfrm>
            <a:off x="1143000" y="731520"/>
            <a:ext cx="6400800" cy="347472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7" name="Rectangle 6"/>
          <p:cNvSpPr/>
          <p:nvPr/>
        </p:nvSpPr>
        <p:spPr>
          <a:xfrm>
            <a:off x="0" y="3866920"/>
            <a:ext cx="9144000" cy="299108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0" y="0"/>
            <a:ext cx="9144000" cy="386692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2033195" y="2172648"/>
            <a:ext cx="5966666" cy="2423346"/>
          </a:xfrm>
          <a:effectLst/>
        </p:spPr>
        <p:txBody>
          <a:bodyPr anchor="b"/>
          <a:lstStyle>
            <a:lvl1pPr algn="r">
              <a:defRPr sz="4600" b="1" cap="none" baseline="0"/>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2022438" y="4607511"/>
            <a:ext cx="5970494" cy="835460"/>
          </a:xfrm>
        </p:spPr>
        <p:txBody>
          <a:bodyPr anchor="t"/>
          <a:lstStyle>
            <a:lvl1pPr marL="0" indent="0" algn="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C5003842-8444-4888-AC30-504E97E1C869}" type="datetimeFigureOut">
              <a:rPr lang="es-MX" smtClean="0"/>
              <a:t>27/05/2012</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35589E5B-DD2B-4AD6-AF71-2EE5EAB465FB}" type="slidenum">
              <a:rPr lang="es-MX" smtClean="0"/>
              <a:t>‹Nº›</a:t>
            </a:fld>
            <a:endParaRPr lang="es-MX"/>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C5003842-8444-4888-AC30-504E97E1C869}" type="datetimeFigureOut">
              <a:rPr lang="es-MX" smtClean="0"/>
              <a:t>27/05/2012</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35589E5B-DD2B-4AD6-AF71-2EE5EAB465FB}" type="slidenum">
              <a:rPr lang="es-MX" smtClean="0"/>
              <a:t>‹Nº›</a:t>
            </a:fld>
            <a:endParaRPr lang="es-MX"/>
          </a:p>
        </p:txBody>
      </p:sp>
      <p:sp>
        <p:nvSpPr>
          <p:cNvPr id="8" name="Title 7"/>
          <p:cNvSpPr>
            <a:spLocks noGrp="1"/>
          </p:cNvSpPr>
          <p:nvPr>
            <p:ph type="title"/>
          </p:nvPr>
        </p:nvSpPr>
        <p:spPr/>
        <p:txBody>
          <a:bodyPr/>
          <a:lstStyle/>
          <a:p>
            <a:r>
              <a:rPr lang="es-ES" smtClean="0"/>
              <a:t>Haga clic para modificar el estilo de título del patrón</a:t>
            </a:r>
            <a:endParaRPr lang="en-US"/>
          </a:p>
        </p:txBody>
      </p:sp>
      <p:sp>
        <p:nvSpPr>
          <p:cNvPr id="9" name="Content Placeholder 8"/>
          <p:cNvSpPr>
            <a:spLocks noGrp="1"/>
          </p:cNvSpPr>
          <p:nvPr>
            <p:ph sz="quarter" idx="13"/>
          </p:nvPr>
        </p:nvSpPr>
        <p:spPr>
          <a:xfrm>
            <a:off x="1142999" y="731519"/>
            <a:ext cx="3346704" cy="347472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11" name="Content Placeholder 10"/>
          <p:cNvSpPr>
            <a:spLocks noGrp="1"/>
          </p:cNvSpPr>
          <p:nvPr>
            <p:ph sz="quarter" idx="14"/>
          </p:nvPr>
        </p:nvSpPr>
        <p:spPr>
          <a:xfrm>
            <a:off x="4645152" y="731520"/>
            <a:ext cx="3346704" cy="347472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143000" y="731520"/>
            <a:ext cx="3346704" cy="639762"/>
          </a:xfrm>
        </p:spPr>
        <p:txBody>
          <a:bodyPr anchor="b">
            <a:noAutofit/>
          </a:bodyPr>
          <a:lstStyle>
            <a:lvl1pPr marL="0" indent="0" algn="ctr">
              <a:buNone/>
              <a:defRPr lang="en-US" sz="24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1156447" y="1400327"/>
            <a:ext cx="3346704" cy="2743200"/>
          </a:xfrm>
        </p:spPr>
        <p:txBody>
          <a:bodyPr>
            <a:norm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4647302" y="731520"/>
            <a:ext cx="3346704" cy="639762"/>
          </a:xfrm>
        </p:spPr>
        <p:txBody>
          <a:bodyPr anchor="b">
            <a:noAutofit/>
          </a:bodyPr>
          <a:lstStyle>
            <a:lvl1pPr marL="0" indent="0" algn="ctr">
              <a:buNone/>
              <a:defRPr lang="en-US" sz="24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ctr" defTabSz="914400" rtl="0" eaLnBrk="1" latinLnBrk="0" hangingPunct="1">
              <a:spcBef>
                <a:spcPct val="20000"/>
              </a:spcBef>
              <a:spcAft>
                <a:spcPts val="300"/>
              </a:spcAft>
              <a:buClr>
                <a:schemeClr val="accent6">
                  <a:lumMod val="75000"/>
                </a:schemeClr>
              </a:buClr>
              <a:buSzPct val="130000"/>
              <a:buFont typeface="Georgia" pitchFamily="18" charset="0"/>
              <a:buNone/>
            </a:pPr>
            <a:r>
              <a:rPr lang="es-ES" smtClean="0"/>
              <a:t>Haga clic para modificar el estilo de texto del patrón</a:t>
            </a:r>
          </a:p>
        </p:txBody>
      </p:sp>
      <p:sp>
        <p:nvSpPr>
          <p:cNvPr id="6" name="Content Placeholder 5"/>
          <p:cNvSpPr>
            <a:spLocks noGrp="1"/>
          </p:cNvSpPr>
          <p:nvPr>
            <p:ph sz="quarter" idx="4"/>
          </p:nvPr>
        </p:nvSpPr>
        <p:spPr>
          <a:xfrm>
            <a:off x="4645025" y="1399032"/>
            <a:ext cx="3346704" cy="2743200"/>
          </a:xfrm>
        </p:spPr>
        <p:txBody>
          <a:bodyPr>
            <a:norm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C5003842-8444-4888-AC30-504E97E1C869}" type="datetimeFigureOut">
              <a:rPr lang="es-MX" smtClean="0"/>
              <a:t>27/05/2012</a:t>
            </a:fld>
            <a:endParaRPr lang="es-MX"/>
          </a:p>
        </p:txBody>
      </p:sp>
      <p:sp>
        <p:nvSpPr>
          <p:cNvPr id="8" name="Footer Placeholder 7"/>
          <p:cNvSpPr>
            <a:spLocks noGrp="1"/>
          </p:cNvSpPr>
          <p:nvPr>
            <p:ph type="ftr" sz="quarter" idx="11"/>
          </p:nvPr>
        </p:nvSpPr>
        <p:spPr/>
        <p:txBody>
          <a:bodyPr/>
          <a:lstStyle/>
          <a:p>
            <a:endParaRPr lang="es-MX"/>
          </a:p>
        </p:txBody>
      </p:sp>
      <p:sp>
        <p:nvSpPr>
          <p:cNvPr id="9" name="Slide Number Placeholder 8"/>
          <p:cNvSpPr>
            <a:spLocks noGrp="1"/>
          </p:cNvSpPr>
          <p:nvPr>
            <p:ph type="sldNum" sz="quarter" idx="12"/>
          </p:nvPr>
        </p:nvSpPr>
        <p:spPr/>
        <p:txBody>
          <a:bodyPr/>
          <a:lstStyle/>
          <a:p>
            <a:fld id="{35589E5B-DD2B-4AD6-AF71-2EE5EAB465FB}" type="slidenum">
              <a:rPr lang="es-MX" smtClean="0"/>
              <a:t>‹Nº›</a:t>
            </a:fld>
            <a:endParaRPr lang="es-MX"/>
          </a:p>
        </p:txBody>
      </p:sp>
      <p:sp>
        <p:nvSpPr>
          <p:cNvPr id="10" name="Title 9"/>
          <p:cNvSpPr>
            <a:spLocks noGrp="1"/>
          </p:cNvSpPr>
          <p:nvPr>
            <p:ph type="title"/>
          </p:nvPr>
        </p:nvSpPr>
        <p:spPr/>
        <p:txBody>
          <a:bodyPr/>
          <a:lstStyle/>
          <a:p>
            <a:r>
              <a:rPr lang="es-ES" smtClean="0"/>
              <a:t>Haga clic para modificar el estilo de título del patrón</a:t>
            </a:r>
            <a:endParaRPr lang="en-US" dirty="0"/>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C5003842-8444-4888-AC30-504E97E1C869}" type="datetimeFigureOut">
              <a:rPr lang="es-MX" smtClean="0"/>
              <a:t>27/05/2012</a:t>
            </a:fld>
            <a:endParaRPr lang="es-MX"/>
          </a:p>
        </p:txBody>
      </p:sp>
      <p:sp>
        <p:nvSpPr>
          <p:cNvPr id="4" name="Footer Placeholder 3"/>
          <p:cNvSpPr>
            <a:spLocks noGrp="1"/>
          </p:cNvSpPr>
          <p:nvPr>
            <p:ph type="ftr" sz="quarter" idx="11"/>
          </p:nvPr>
        </p:nvSpPr>
        <p:spPr/>
        <p:txBody>
          <a:bodyPr/>
          <a:lstStyle/>
          <a:p>
            <a:endParaRPr lang="es-MX"/>
          </a:p>
        </p:txBody>
      </p:sp>
      <p:sp>
        <p:nvSpPr>
          <p:cNvPr id="5" name="Slide Number Placeholder 4"/>
          <p:cNvSpPr>
            <a:spLocks noGrp="1"/>
          </p:cNvSpPr>
          <p:nvPr>
            <p:ph type="sldNum" sz="quarter" idx="12"/>
          </p:nvPr>
        </p:nvSpPr>
        <p:spPr/>
        <p:txBody>
          <a:bodyPr/>
          <a:lstStyle/>
          <a:p>
            <a:fld id="{35589E5B-DD2B-4AD6-AF71-2EE5EAB465FB}" type="slidenum">
              <a:rPr lang="es-MX" smtClean="0"/>
              <a:t>‹Nº›</a:t>
            </a:fld>
            <a:endParaRPr lang="es-MX"/>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5003842-8444-4888-AC30-504E97E1C869}" type="datetimeFigureOut">
              <a:rPr lang="es-MX" smtClean="0"/>
              <a:t>27/05/2012</a:t>
            </a:fld>
            <a:endParaRPr lang="es-MX"/>
          </a:p>
        </p:txBody>
      </p:sp>
      <p:sp>
        <p:nvSpPr>
          <p:cNvPr id="3" name="Footer Placeholder 2"/>
          <p:cNvSpPr>
            <a:spLocks noGrp="1"/>
          </p:cNvSpPr>
          <p:nvPr>
            <p:ph type="ftr" sz="quarter" idx="11"/>
          </p:nvPr>
        </p:nvSpPr>
        <p:spPr/>
        <p:txBody>
          <a:bodyPr/>
          <a:lstStyle/>
          <a:p>
            <a:endParaRPr lang="es-MX"/>
          </a:p>
        </p:txBody>
      </p:sp>
      <p:sp>
        <p:nvSpPr>
          <p:cNvPr id="4" name="Slide Number Placeholder 3"/>
          <p:cNvSpPr>
            <a:spLocks noGrp="1"/>
          </p:cNvSpPr>
          <p:nvPr>
            <p:ph type="sldNum" sz="quarter" idx="12"/>
          </p:nvPr>
        </p:nvSpPr>
        <p:spPr/>
        <p:txBody>
          <a:bodyPr/>
          <a:lstStyle/>
          <a:p>
            <a:fld id="{35589E5B-DD2B-4AD6-AF71-2EE5EAB465FB}" type="slidenum">
              <a:rPr lang="es-MX" smtClean="0"/>
              <a:t>‹Nº›</a:t>
            </a:fld>
            <a:endParaRPr lang="es-MX"/>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839095" y="2209800"/>
            <a:ext cx="3636085" cy="1258493"/>
          </a:xfrm>
          <a:effectLst/>
        </p:spPr>
        <p:txBody>
          <a:bodyPr anchor="b">
            <a:noAutofit/>
          </a:bodyPr>
          <a:lstStyle>
            <a:lvl1pPr marL="228600" indent="-228600" algn="l">
              <a:defRPr sz="2800" b="1">
                <a:effectLst/>
              </a:defRPr>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4593515" y="731520"/>
            <a:ext cx="4017085" cy="4894730"/>
          </a:xfrm>
        </p:spPr>
        <p:txBody>
          <a:bodyPr anchor="ctr"/>
          <a:lstStyle>
            <a:lvl1pPr>
              <a:defRPr sz="2200"/>
            </a:lvl1pPr>
            <a:lvl2pPr>
              <a:defRPr sz="2000"/>
            </a:lvl2pPr>
            <a:lvl3pPr>
              <a:defRPr sz="1800"/>
            </a:lvl3pPr>
            <a:lvl4pPr>
              <a:defRPr sz="1600"/>
            </a:lvl4pPr>
            <a:lvl5pPr>
              <a:defRPr sz="14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1075765" y="3497802"/>
            <a:ext cx="3388660" cy="213951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C5003842-8444-4888-AC30-504E97E1C869}" type="datetimeFigureOut">
              <a:rPr lang="es-MX" smtClean="0"/>
              <a:t>27/05/2012</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35589E5B-DD2B-4AD6-AF71-2EE5EAB465FB}" type="slidenum">
              <a:rPr lang="es-MX" smtClean="0"/>
              <a:t>‹Nº›</a:t>
            </a:fld>
            <a:endParaRPr lang="es-MX"/>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8" name="Rectangle 7"/>
          <p:cNvSpPr/>
          <p:nvPr/>
        </p:nvSpPr>
        <p:spPr>
          <a:xfrm>
            <a:off x="0" y="3866920"/>
            <a:ext cx="9144000" cy="299108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0" y="0"/>
            <a:ext cx="9144000" cy="386692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4475175" y="1143000"/>
            <a:ext cx="4114800" cy="3127806"/>
          </a:xfrm>
          <a:prstGeom prst="roundRect">
            <a:avLst>
              <a:gd name="adj" fmla="val 4230"/>
            </a:avLst>
          </a:prstGeom>
          <a:solidFill>
            <a:schemeClr val="bg2">
              <a:lumMod val="90000"/>
            </a:schemeClr>
          </a:solidFill>
          <a:effectLst>
            <a:reflection blurRad="4350" stA="23000" endA="300" endPos="28000" dir="5400000" sy="-100000" algn="bl" rotWithShape="0"/>
          </a:effectLst>
          <a:scene3d>
            <a:camera prst="perspectiveContrastingLeftFacing" fov="1800000">
              <a:rot lat="300000" lon="2100000" rev="0"/>
            </a:camera>
            <a:lightRig rig="balanced" dir="t"/>
          </a:scene3d>
          <a:sp3d>
            <a:bevelT w="50800" h="50800"/>
          </a:sp3d>
        </p:spPr>
        <p:txBody>
          <a:bodyPr>
            <a:normAutofit/>
            <a:flatTx/>
          </a:bodyPr>
          <a:lstStyle>
            <a:lvl1pPr marL="0" indent="0" algn="ctr">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877887" y="1010486"/>
            <a:ext cx="3694114" cy="2163020"/>
          </a:xfrm>
        </p:spPr>
        <p:txBody>
          <a:bodyPr anchor="b"/>
          <a:lstStyle>
            <a:lvl1pPr marL="182880" indent="-182880">
              <a:buFont typeface="Georgia" pitchFamily="18" charset="0"/>
              <a:buChar char="*"/>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C5003842-8444-4888-AC30-504E97E1C869}" type="datetimeFigureOut">
              <a:rPr lang="es-MX" smtClean="0"/>
              <a:t>27/05/2012</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35589E5B-DD2B-4AD6-AF71-2EE5EAB465FB}" type="slidenum">
              <a:rPr lang="es-MX" smtClean="0"/>
              <a:t>‹Nº›</a:t>
            </a:fld>
            <a:endParaRPr lang="es-MX"/>
          </a:p>
        </p:txBody>
      </p:sp>
      <p:sp>
        <p:nvSpPr>
          <p:cNvPr id="2" name="Title 1"/>
          <p:cNvSpPr>
            <a:spLocks noGrp="1"/>
          </p:cNvSpPr>
          <p:nvPr>
            <p:ph type="title"/>
          </p:nvPr>
        </p:nvSpPr>
        <p:spPr>
          <a:xfrm>
            <a:off x="727268" y="4464421"/>
            <a:ext cx="6383538" cy="1143000"/>
          </a:xfrm>
        </p:spPr>
        <p:txBody>
          <a:bodyPr anchor="b">
            <a:noAutofit/>
          </a:bodyPr>
          <a:lstStyle>
            <a:lvl1pPr algn="l">
              <a:defRPr sz="4600" b="1"/>
            </a:lvl1pPr>
          </a:lstStyle>
          <a:p>
            <a:r>
              <a:rPr lang="es-ES" smtClean="0"/>
              <a:t>Haga clic para modificar el estilo de título del patrón</a:t>
            </a:r>
            <a:endParaRPr lang="en-US" dirty="0"/>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Rectangle 6"/>
          <p:cNvSpPr/>
          <p:nvPr/>
        </p:nvSpPr>
        <p:spPr>
          <a:xfrm>
            <a:off x="0" y="5105400"/>
            <a:ext cx="9144000" cy="175260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0" y="0"/>
            <a:ext cx="9144000" cy="510540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0" y="3768304"/>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0" y="1600200"/>
            <a:ext cx="9144000" cy="5105400"/>
          </a:xfrm>
          <a:prstGeom prst="ellipse">
            <a:avLst/>
          </a:prstGeom>
          <a:gradFill flip="none" rotWithShape="1">
            <a:gsLst>
              <a:gs pos="0">
                <a:schemeClr val="bg1"/>
              </a:gs>
              <a:gs pos="56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793289" y="4372168"/>
            <a:ext cx="6512511" cy="1143000"/>
          </a:xfrm>
          <a:prstGeom prst="rect">
            <a:avLst/>
          </a:prstGeom>
          <a:effectLst/>
        </p:spPr>
        <p:txBody>
          <a:bodyPr vert="horz" lIns="91440" tIns="45720" rIns="91440" bIns="45720" rtlCol="0" anchor="t" anchorCtr="0">
            <a:no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143000" y="732260"/>
            <a:ext cx="6400800" cy="347472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6172200" y="6172200"/>
            <a:ext cx="2514600" cy="365125"/>
          </a:xfrm>
          <a:prstGeom prst="rect">
            <a:avLst/>
          </a:prstGeom>
        </p:spPr>
        <p:txBody>
          <a:bodyPr vert="horz" lIns="91440" tIns="45720" rIns="91440" bIns="45720" rtlCol="0" anchor="ctr"/>
          <a:lstStyle>
            <a:lvl1pPr algn="r">
              <a:defRPr sz="1100" b="1">
                <a:solidFill>
                  <a:schemeClr val="tx1">
                    <a:lumMod val="50000"/>
                    <a:lumOff val="50000"/>
                  </a:schemeClr>
                </a:solidFill>
              </a:defRPr>
            </a:lvl1pPr>
          </a:lstStyle>
          <a:p>
            <a:fld id="{C5003842-8444-4888-AC30-504E97E1C869}" type="datetimeFigureOut">
              <a:rPr lang="es-MX" smtClean="0"/>
              <a:t>27/05/2012</a:t>
            </a:fld>
            <a:endParaRPr lang="es-MX"/>
          </a:p>
        </p:txBody>
      </p:sp>
      <p:sp>
        <p:nvSpPr>
          <p:cNvPr id="5" name="Footer Placeholder 4"/>
          <p:cNvSpPr>
            <a:spLocks noGrp="1"/>
          </p:cNvSpPr>
          <p:nvPr>
            <p:ph type="ftr" sz="quarter" idx="3"/>
          </p:nvPr>
        </p:nvSpPr>
        <p:spPr>
          <a:xfrm>
            <a:off x="457199" y="6172200"/>
            <a:ext cx="3352801" cy="365125"/>
          </a:xfrm>
          <a:prstGeom prst="rect">
            <a:avLst/>
          </a:prstGeom>
        </p:spPr>
        <p:txBody>
          <a:bodyPr vert="horz" lIns="91440" tIns="45720" rIns="91440" bIns="45720" rtlCol="0" anchor="ctr"/>
          <a:lstStyle>
            <a:lvl1pPr algn="l">
              <a:defRPr sz="1100" b="1">
                <a:solidFill>
                  <a:schemeClr val="tx1">
                    <a:lumMod val="50000"/>
                    <a:lumOff val="50000"/>
                  </a:schemeClr>
                </a:solidFill>
              </a:defRPr>
            </a:lvl1pPr>
          </a:lstStyle>
          <a:p>
            <a:endParaRPr lang="es-MX"/>
          </a:p>
        </p:txBody>
      </p:sp>
      <p:sp>
        <p:nvSpPr>
          <p:cNvPr id="6" name="Slide Number Placeholder 5"/>
          <p:cNvSpPr>
            <a:spLocks noGrp="1"/>
          </p:cNvSpPr>
          <p:nvPr>
            <p:ph type="sldNum" sz="quarter" idx="4"/>
          </p:nvPr>
        </p:nvSpPr>
        <p:spPr>
          <a:xfrm>
            <a:off x="3810000" y="6172200"/>
            <a:ext cx="1828800" cy="365125"/>
          </a:xfrm>
          <a:prstGeom prst="rect">
            <a:avLst/>
          </a:prstGeom>
        </p:spPr>
        <p:txBody>
          <a:bodyPr vert="horz" lIns="91440" tIns="45720" rIns="91440" bIns="45720" rtlCol="0" anchor="ctr"/>
          <a:lstStyle>
            <a:lvl1pPr algn="ctr">
              <a:defRPr sz="1200" b="1">
                <a:solidFill>
                  <a:schemeClr val="tx1">
                    <a:lumMod val="50000"/>
                    <a:lumOff val="50000"/>
                  </a:schemeClr>
                </a:solidFill>
              </a:defRPr>
            </a:lvl1pPr>
          </a:lstStyle>
          <a:p>
            <a:fld id="{35589E5B-DD2B-4AD6-AF71-2EE5EAB465FB}" type="slidenum">
              <a:rPr lang="es-MX" smtClean="0"/>
              <a:t>‹Nº›</a:t>
            </a:fld>
            <a:endParaRPr lang="es-MX"/>
          </a:p>
        </p:txBody>
      </p:sp>
    </p:spTree>
  </p:cSld>
  <p:clrMap bg1="lt1" tx1="dk1" bg2="lt2" tx2="dk2" accent1="accent1" accent2="accent2" accent3="accent3" accent4="accent4" accent5="accent5" accent6="accent6" hlink="hlink" folHlink="folHlink"/>
  <p:sldLayoutIdLst>
    <p:sldLayoutId id="2147483829" r:id="rId1"/>
    <p:sldLayoutId id="2147483830" r:id="rId2"/>
    <p:sldLayoutId id="2147483831" r:id="rId3"/>
    <p:sldLayoutId id="2147483832" r:id="rId4"/>
    <p:sldLayoutId id="2147483833" r:id="rId5"/>
    <p:sldLayoutId id="2147483834" r:id="rId6"/>
    <p:sldLayoutId id="2147483835" r:id="rId7"/>
    <p:sldLayoutId id="2147483836" r:id="rId8"/>
    <p:sldLayoutId id="2147483837" r:id="rId9"/>
    <p:sldLayoutId id="2147483838" r:id="rId10"/>
    <p:sldLayoutId id="2147483839" r:id="rId11"/>
  </p:sldLayoutIdLst>
  <p:timing>
    <p:tnLst>
      <p:par>
        <p:cTn id="1" dur="indefinite" restart="never" nodeType="tmRoot"/>
      </p:par>
    </p:tnLst>
  </p:timing>
  <p:txStyles>
    <p:titleStyle>
      <a:lvl1pPr marL="320040" indent="-320040" algn="r" defTabSz="914400" rtl="0" eaLnBrk="1" latinLnBrk="0" hangingPunct="1">
        <a:spcBef>
          <a:spcPct val="0"/>
        </a:spcBef>
        <a:buClr>
          <a:schemeClr val="accent6">
            <a:lumMod val="75000"/>
          </a:schemeClr>
        </a:buClr>
        <a:buSzPct val="128000"/>
        <a:buFont typeface="Georgia" pitchFamily="18" charset="0"/>
        <a:buChar char="*"/>
        <a:defRPr sz="4600" b="1" i="0" kern="1200">
          <a:gradFill>
            <a:gsLst>
              <a:gs pos="0">
                <a:schemeClr val="tx1"/>
              </a:gs>
              <a:gs pos="40000">
                <a:schemeClr val="tx1">
                  <a:lumMod val="75000"/>
                  <a:lumOff val="25000"/>
                </a:schemeClr>
              </a:gs>
              <a:gs pos="100000">
                <a:schemeClr val="tx2">
                  <a:alpha val="65000"/>
                </a:schemeClr>
              </a:gs>
            </a:gsLst>
            <a:lin ang="5400000" scaled="0"/>
          </a:gradFill>
          <a:effectLst>
            <a:reflection blurRad="6350" stA="55000" endA="300" endPos="45500" dir="5400000" sy="-100000" algn="bl" rotWithShape="0"/>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286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200" kern="1200">
          <a:solidFill>
            <a:schemeClr val="tx1">
              <a:lumMod val="75000"/>
              <a:lumOff val="25000"/>
            </a:schemeClr>
          </a:solidFill>
          <a:latin typeface="+mn-lt"/>
          <a:ea typeface="+mn-ea"/>
          <a:cs typeface="+mn-cs"/>
        </a:defRPr>
      </a:lvl1pPr>
      <a:lvl2pPr marL="54864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000" kern="1200">
          <a:solidFill>
            <a:schemeClr val="tx1">
              <a:lumMod val="75000"/>
              <a:lumOff val="25000"/>
            </a:schemeClr>
          </a:solidFill>
          <a:latin typeface="+mn-lt"/>
          <a:ea typeface="+mn-ea"/>
          <a:cs typeface="+mn-cs"/>
        </a:defRPr>
      </a:lvl2pPr>
      <a:lvl3pPr marL="822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800" kern="1200">
          <a:solidFill>
            <a:schemeClr val="tx1">
              <a:lumMod val="75000"/>
              <a:lumOff val="25000"/>
            </a:schemeClr>
          </a:solidFill>
          <a:latin typeface="+mn-lt"/>
          <a:ea typeface="+mn-ea"/>
          <a:cs typeface="+mn-cs"/>
        </a:defRPr>
      </a:lvl3pPr>
      <a:lvl4pPr marL="109728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600" kern="1200">
          <a:solidFill>
            <a:schemeClr val="tx1">
              <a:lumMod val="75000"/>
              <a:lumOff val="25000"/>
            </a:schemeClr>
          </a:solidFill>
          <a:latin typeface="+mn-lt"/>
          <a:ea typeface="+mn-ea"/>
          <a:cs typeface="+mn-cs"/>
        </a:defRPr>
      </a:lvl4pPr>
      <a:lvl5pPr marL="138988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5pPr>
      <a:lvl6pPr marL="166420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6pPr>
      <a:lvl7pPr marL="1965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7pPr>
      <a:lvl8pPr marL="22860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8pPr>
      <a:lvl9pPr marL="2587752"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7.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png"/><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Subtítulo"/>
          <p:cNvSpPr>
            <a:spLocks noGrp="1"/>
          </p:cNvSpPr>
          <p:nvPr>
            <p:ph type="subTitle" idx="1"/>
          </p:nvPr>
        </p:nvSpPr>
        <p:spPr/>
        <p:txBody>
          <a:bodyPr>
            <a:normAutofit/>
          </a:bodyPr>
          <a:lstStyle/>
          <a:p>
            <a:endParaRPr lang="es-MX" dirty="0" smtClean="0"/>
          </a:p>
          <a:p>
            <a:r>
              <a:rPr lang="es-MX" dirty="0" smtClean="0"/>
              <a:t>COMPETENCIAS PARA LA VIDA</a:t>
            </a:r>
            <a:endParaRPr lang="es-MX" dirty="0"/>
          </a:p>
        </p:txBody>
      </p:sp>
      <p:sp>
        <p:nvSpPr>
          <p:cNvPr id="2" name="1 Título"/>
          <p:cNvSpPr>
            <a:spLocks noGrp="1"/>
          </p:cNvSpPr>
          <p:nvPr>
            <p:ph type="ctrTitle"/>
          </p:nvPr>
        </p:nvSpPr>
        <p:spPr>
          <a:xfrm>
            <a:off x="685800" y="1124745"/>
            <a:ext cx="7772400" cy="2475706"/>
          </a:xfrm>
        </p:spPr>
        <p:txBody>
          <a:bodyPr>
            <a:normAutofit fontScale="90000"/>
          </a:bodyPr>
          <a:lstStyle/>
          <a:p>
            <a:r>
              <a:rPr lang="es-MX" dirty="0" smtClean="0"/>
              <a:t>CAMPOS FORMATIVOS</a:t>
            </a:r>
            <a:br>
              <a:rPr lang="es-MX" dirty="0" smtClean="0"/>
            </a:br>
            <a:r>
              <a:rPr lang="es-MX" dirty="0" smtClean="0"/>
              <a:t>ESTANDARES CURRICULARES </a:t>
            </a:r>
            <a:br>
              <a:rPr lang="es-MX" dirty="0" smtClean="0"/>
            </a:br>
            <a:r>
              <a:rPr lang="es-MX" dirty="0" smtClean="0"/>
              <a:t>APRENDIZAJES ESPERADOS</a:t>
            </a:r>
            <a:endParaRPr lang="es-MX" dirty="0"/>
          </a:p>
        </p:txBody>
      </p:sp>
    </p:spTree>
    <p:extLst>
      <p:ext uri="{BB962C8B-B14F-4D97-AF65-F5344CB8AC3E}">
        <p14:creationId xmlns:p14="http://schemas.microsoft.com/office/powerpoint/2010/main" val="222124813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1 Imagen"/>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331640" y="1124744"/>
            <a:ext cx="5976664" cy="2736304"/>
          </a:xfrm>
          <a:prstGeom prst="rect">
            <a:avLst/>
          </a:prstGeom>
        </p:spPr>
      </p:pic>
      <p:sp>
        <p:nvSpPr>
          <p:cNvPr id="3" name="2 Rectángulo"/>
          <p:cNvSpPr/>
          <p:nvPr/>
        </p:nvSpPr>
        <p:spPr>
          <a:xfrm>
            <a:off x="1403648" y="4167664"/>
            <a:ext cx="6048672" cy="1200329"/>
          </a:xfrm>
          <a:prstGeom prst="rect">
            <a:avLst/>
          </a:prstGeom>
        </p:spPr>
        <p:txBody>
          <a:bodyPr wrap="square">
            <a:spAutoFit/>
          </a:bodyPr>
          <a:lstStyle/>
          <a:p>
            <a:r>
              <a:rPr lang="es-MX" dirty="0" smtClean="0"/>
              <a:t>Facilitan la rendición de cuentas del Ministerio de Educación y de las instituciones educativas hacia la sociedad, la deducción de responsabilidades por resultados y la transparencia del sistema educativo. </a:t>
            </a:r>
            <a:endParaRPr lang="es-MX" dirty="0" smtClean="0"/>
          </a:p>
        </p:txBody>
      </p:sp>
    </p:spTree>
    <p:extLst>
      <p:ext uri="{BB962C8B-B14F-4D97-AF65-F5344CB8AC3E}">
        <p14:creationId xmlns:p14="http://schemas.microsoft.com/office/powerpoint/2010/main" val="195424981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683568" y="332656"/>
            <a:ext cx="5184576" cy="1224136"/>
          </a:xfrm>
        </p:spPr>
        <p:txBody>
          <a:bodyPr>
            <a:normAutofit fontScale="90000"/>
          </a:bodyPr>
          <a:lstStyle/>
          <a:p>
            <a:pPr lvl="1"/>
            <a:r>
              <a:rPr lang="es-MX" dirty="0" smtClean="0"/>
              <a:t> </a:t>
            </a:r>
            <a:r>
              <a:rPr lang="es-MX" sz="4000" dirty="0" smtClean="0"/>
              <a:t>Aprendizajes Esperados</a:t>
            </a:r>
            <a:br>
              <a:rPr lang="es-MX" sz="4000" dirty="0" smtClean="0"/>
            </a:br>
            <a:endParaRPr lang="es-MX" sz="4000" dirty="0"/>
          </a:p>
        </p:txBody>
      </p:sp>
      <p:sp>
        <p:nvSpPr>
          <p:cNvPr id="3" name="2 Marcador de contenido"/>
          <p:cNvSpPr>
            <a:spLocks noGrp="1"/>
          </p:cNvSpPr>
          <p:nvPr>
            <p:ph sz="quarter" idx="13"/>
          </p:nvPr>
        </p:nvSpPr>
        <p:spPr>
          <a:xfrm>
            <a:off x="827584" y="1772816"/>
            <a:ext cx="3346704" cy="3834760"/>
          </a:xfrm>
        </p:spPr>
        <p:txBody>
          <a:bodyPr>
            <a:normAutofit fontScale="77500" lnSpcReduction="20000"/>
          </a:bodyPr>
          <a:lstStyle/>
          <a:p>
            <a:pPr marL="0" indent="0">
              <a:buNone/>
            </a:pPr>
            <a:r>
              <a:rPr lang="es-MX" dirty="0"/>
              <a:t/>
            </a:r>
            <a:br>
              <a:rPr lang="es-MX" dirty="0"/>
            </a:br>
            <a:r>
              <a:rPr lang="es-MX" dirty="0"/>
              <a:t>Los aprendizajes esperados </a:t>
            </a:r>
            <a:r>
              <a:rPr lang="es-MX" dirty="0">
                <a:solidFill>
                  <a:srgbClr val="FF0000"/>
                </a:solidFill>
              </a:rPr>
              <a:t>son </a:t>
            </a:r>
            <a:r>
              <a:rPr lang="es-MX" dirty="0"/>
              <a:t>indicadores de logro que, en términos de la temporalidad establecida en los programas de estudio, definen </a:t>
            </a:r>
            <a:r>
              <a:rPr lang="es-MX" dirty="0">
                <a:solidFill>
                  <a:srgbClr val="FF0000"/>
                </a:solidFill>
              </a:rPr>
              <a:t>lo que se espera de cada alumno en términos de saber, saber hacer y saber </a:t>
            </a:r>
            <a:r>
              <a:rPr lang="es-MX" dirty="0" smtClean="0">
                <a:solidFill>
                  <a:srgbClr val="FF0000"/>
                </a:solidFill>
              </a:rPr>
              <a:t>ser.</a:t>
            </a:r>
          </a:p>
          <a:p>
            <a:pPr marL="0" indent="0">
              <a:buNone/>
            </a:pPr>
            <a:r>
              <a:rPr lang="es-MX" dirty="0" smtClean="0">
                <a:solidFill>
                  <a:srgbClr val="FF0000"/>
                </a:solidFill>
              </a:rPr>
              <a:t> </a:t>
            </a:r>
            <a:r>
              <a:rPr lang="es-MX" dirty="0" smtClean="0"/>
              <a:t>Además, el </a:t>
            </a:r>
            <a:r>
              <a:rPr lang="es-MX" dirty="0"/>
              <a:t>trabajo docente </a:t>
            </a:r>
            <a:r>
              <a:rPr lang="es-MX" dirty="0" smtClean="0"/>
              <a:t>se ve al  hacer </a:t>
            </a:r>
            <a:r>
              <a:rPr lang="es-MX" dirty="0"/>
              <a:t>constatable lo que los estudiantes logran, y constituyen un referente para la planificación y la evaluación en el aula.</a:t>
            </a:r>
            <a:br>
              <a:rPr lang="es-MX" dirty="0"/>
            </a:br>
            <a:r>
              <a:rPr lang="es-MX" dirty="0" smtClean="0"/>
              <a:t>	</a:t>
            </a:r>
            <a:endParaRPr lang="es-MX" dirty="0"/>
          </a:p>
        </p:txBody>
      </p:sp>
      <p:sp>
        <p:nvSpPr>
          <p:cNvPr id="4" name="3 Marcador de contenido"/>
          <p:cNvSpPr>
            <a:spLocks noGrp="1"/>
          </p:cNvSpPr>
          <p:nvPr>
            <p:ph sz="quarter" idx="14"/>
          </p:nvPr>
        </p:nvSpPr>
        <p:spPr/>
        <p:txBody>
          <a:bodyPr>
            <a:normAutofit/>
          </a:bodyPr>
          <a:lstStyle/>
          <a:p>
            <a:endParaRPr lang="es-MX" dirty="0" smtClean="0"/>
          </a:p>
          <a:p>
            <a:endParaRPr lang="es-MX" dirty="0"/>
          </a:p>
          <a:p>
            <a:endParaRPr lang="es-MX" dirty="0" smtClean="0"/>
          </a:p>
          <a:p>
            <a:endParaRPr lang="es-MX" dirty="0"/>
          </a:p>
          <a:p>
            <a:endParaRPr lang="es-MX" dirty="0" smtClean="0"/>
          </a:p>
          <a:p>
            <a:endParaRPr lang="es-MX" dirty="0"/>
          </a:p>
          <a:p>
            <a:endParaRPr lang="es-MX" dirty="0" smtClean="0"/>
          </a:p>
          <a:p>
            <a:pPr marL="0" indent="0">
              <a:buNone/>
            </a:pPr>
            <a:endParaRPr lang="es-MX" dirty="0"/>
          </a:p>
        </p:txBody>
      </p:sp>
      <p:pic>
        <p:nvPicPr>
          <p:cNvPr id="5" name="4 Imagen"/>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932040" y="1412776"/>
            <a:ext cx="3744416" cy="3816424"/>
          </a:xfrm>
          <a:prstGeom prst="rect">
            <a:avLst/>
          </a:prstGeom>
        </p:spPr>
      </p:pic>
    </p:spTree>
    <p:extLst>
      <p:ext uri="{BB962C8B-B14F-4D97-AF65-F5344CB8AC3E}">
        <p14:creationId xmlns:p14="http://schemas.microsoft.com/office/powerpoint/2010/main" val="166160967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Subtítulo"/>
          <p:cNvSpPr>
            <a:spLocks noGrp="1"/>
          </p:cNvSpPr>
          <p:nvPr>
            <p:ph type="subTitle" idx="1"/>
          </p:nvPr>
        </p:nvSpPr>
        <p:spPr>
          <a:xfrm>
            <a:off x="1371600" y="3356992"/>
            <a:ext cx="6400800" cy="2281808"/>
          </a:xfrm>
        </p:spPr>
        <p:txBody>
          <a:bodyPr>
            <a:normAutofit/>
          </a:bodyPr>
          <a:lstStyle/>
          <a:p>
            <a:pPr>
              <a:lnSpc>
                <a:spcPct val="115000"/>
              </a:lnSpc>
              <a:spcAft>
                <a:spcPts val="1200"/>
              </a:spcAft>
            </a:pPr>
            <a:r>
              <a:rPr lang="es-MX" dirty="0" smtClean="0">
                <a:solidFill>
                  <a:srgbClr val="222222"/>
                </a:solidFill>
                <a:effectLst/>
                <a:latin typeface="Trebuchet MS"/>
                <a:ea typeface="Calibri"/>
                <a:cs typeface="Arial"/>
              </a:rPr>
              <a:t>Los aprendizajes esperados gradúan progresivamente los conocimientos, las habilidades, las actitudes y los valores que los alumnos deben alcanzar para acceder a un conocimiento</a:t>
            </a:r>
            <a:endParaRPr lang="es-MX" sz="4000" dirty="0">
              <a:ea typeface="Calibri"/>
              <a:cs typeface="Times New Roman"/>
            </a:endParaRPr>
          </a:p>
          <a:p>
            <a:endParaRPr lang="es-MX" dirty="0"/>
          </a:p>
        </p:txBody>
      </p:sp>
      <p:sp>
        <p:nvSpPr>
          <p:cNvPr id="2" name="1 Título"/>
          <p:cNvSpPr>
            <a:spLocks noGrp="1"/>
          </p:cNvSpPr>
          <p:nvPr>
            <p:ph type="ctrTitle"/>
          </p:nvPr>
        </p:nvSpPr>
        <p:spPr>
          <a:xfrm>
            <a:off x="611560" y="620689"/>
            <a:ext cx="7772400" cy="1872208"/>
          </a:xfrm>
        </p:spPr>
        <p:txBody>
          <a:bodyPr>
            <a:noAutofit/>
          </a:bodyPr>
          <a:lstStyle/>
          <a:p>
            <a:endParaRPr lang="es-MX" sz="1600" dirty="0"/>
          </a:p>
        </p:txBody>
      </p:sp>
      <p:pic>
        <p:nvPicPr>
          <p:cNvPr id="4" name="Picture 2" descr="https://encrypted-tbn1.google.com/images?q=tbn:ANd9GcTDJiYG8TFHqTqplgJr80WZDbkPaVSksdXS6QeIyTWYKhTIhZgr"/>
          <p:cNvPicPr>
            <a:picLocks noChangeAspect="1" noChangeArrowheads="1"/>
          </p:cNvPicPr>
          <p:nvPr/>
        </p:nvPicPr>
        <p:blipFill>
          <a:blip r:embed="rId2" cstate="print"/>
          <a:srcRect/>
          <a:stretch>
            <a:fillRect/>
          </a:stretch>
        </p:blipFill>
        <p:spPr bwMode="auto">
          <a:xfrm>
            <a:off x="1187624" y="588828"/>
            <a:ext cx="6552728" cy="2448272"/>
          </a:xfrm>
          <a:prstGeom prst="rect">
            <a:avLst/>
          </a:prstGeom>
          <a:noFill/>
        </p:spPr>
      </p:pic>
    </p:spTree>
    <p:extLst>
      <p:ext uri="{BB962C8B-B14F-4D97-AF65-F5344CB8AC3E}">
        <p14:creationId xmlns:p14="http://schemas.microsoft.com/office/powerpoint/2010/main" val="363027885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1043608" y="548680"/>
            <a:ext cx="6840760" cy="646331"/>
          </a:xfrm>
          <a:prstGeom prst="rect">
            <a:avLst/>
          </a:prstGeom>
        </p:spPr>
        <p:txBody>
          <a:bodyPr wrap="square">
            <a:spAutoFit/>
          </a:bodyPr>
          <a:lstStyle/>
          <a:p>
            <a:r>
              <a:rPr lang="es-MX" dirty="0" smtClean="0"/>
              <a:t> El desarrollo de competencias, el logro de los Estándares Curriculares y los aprendizajes esperados</a:t>
            </a:r>
            <a:endParaRPr lang="es-MX" dirty="0"/>
          </a:p>
        </p:txBody>
      </p:sp>
      <p:graphicFrame>
        <p:nvGraphicFramePr>
          <p:cNvPr id="3" name="2 Diagrama"/>
          <p:cNvGraphicFramePr/>
          <p:nvPr>
            <p:extLst>
              <p:ext uri="{D42A27DB-BD31-4B8C-83A1-F6EECF244321}">
                <p14:modId xmlns:p14="http://schemas.microsoft.com/office/powerpoint/2010/main" val="3426858828"/>
              </p:ext>
            </p:extLst>
          </p:nvPr>
        </p:nvGraphicFramePr>
        <p:xfrm>
          <a:off x="1331640" y="1484784"/>
          <a:ext cx="6096000" cy="244827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2 Marcador de contenido"/>
          <p:cNvSpPr txBox="1">
            <a:spLocks/>
          </p:cNvSpPr>
          <p:nvPr/>
        </p:nvSpPr>
        <p:spPr>
          <a:xfrm>
            <a:off x="395536" y="4149080"/>
            <a:ext cx="8229600" cy="2376264"/>
          </a:xfrm>
          <a:prstGeom prst="rect">
            <a:avLst/>
          </a:prstGeom>
        </p:spPr>
        <p:style>
          <a:lnRef idx="1">
            <a:schemeClr val="dk1"/>
          </a:lnRef>
          <a:fillRef idx="3">
            <a:schemeClr val="dk1"/>
          </a:fillRef>
          <a:effectRef idx="2">
            <a:schemeClr val="dk1"/>
          </a:effectRef>
          <a:fontRef idx="minor">
            <a:schemeClr val="lt1"/>
          </a:fontRef>
        </p:style>
        <p:txBody>
          <a:bodyPr>
            <a:noAutofit/>
          </a:bodyPr>
          <a:lstStyle>
            <a:lvl1pPr marL="342900" indent="-342900" algn="l" defTabSz="914400" rtl="0" eaLnBrk="1" latinLnBrk="0" hangingPunct="1">
              <a:spcBef>
                <a:spcPct val="20000"/>
              </a:spcBef>
              <a:buFont typeface="Arial" pitchFamily="34" charset="0"/>
              <a:buChar char="•"/>
              <a:defRPr sz="3200" kern="1200">
                <a:solidFill>
                  <a:schemeClr val="lt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lt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lt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lt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lt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lt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lt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lt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lt1"/>
                </a:solidFill>
                <a:latin typeface="+mn-lt"/>
                <a:ea typeface="+mn-ea"/>
                <a:cs typeface="+mn-cs"/>
              </a:defRPr>
            </a:lvl9pPr>
          </a:lstStyle>
          <a:p>
            <a:pPr algn="ctr">
              <a:buFont typeface="Arial" pitchFamily="34" charset="0"/>
              <a:buNone/>
            </a:pPr>
            <a:endParaRPr lang="es-MX" sz="2000" b="1" dirty="0" smtClean="0"/>
          </a:p>
          <a:p>
            <a:pPr algn="ctr">
              <a:buFont typeface="Arial" pitchFamily="34" charset="0"/>
              <a:buNone/>
            </a:pPr>
            <a:r>
              <a:rPr lang="es-MX" sz="2000" b="1" dirty="0" smtClean="0"/>
              <a:t>Proveerán a los estudiantes de las herramientas necesarias para la aplicación eficiente de todas las formas de conocimientos adquiridos, con la intención de que respondan a las demandas actuales y en diferentes contextos.</a:t>
            </a:r>
            <a:endParaRPr lang="es-MX" sz="2000" b="1" dirty="0"/>
          </a:p>
        </p:txBody>
      </p:sp>
    </p:spTree>
    <p:extLst>
      <p:ext uri="{BB962C8B-B14F-4D97-AF65-F5344CB8AC3E}">
        <p14:creationId xmlns:p14="http://schemas.microsoft.com/office/powerpoint/2010/main" val="105168605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2555776" y="889844"/>
            <a:ext cx="6048672" cy="3416320"/>
          </a:xfrm>
          <a:prstGeom prst="rect">
            <a:avLst/>
          </a:prstGeom>
        </p:spPr>
        <p:txBody>
          <a:bodyPr wrap="square">
            <a:spAutoFit/>
          </a:bodyPr>
          <a:lstStyle/>
          <a:p>
            <a:endParaRPr lang="es-MX" dirty="0" smtClean="0"/>
          </a:p>
          <a:p>
            <a:r>
              <a:rPr lang="es-MX" dirty="0" smtClean="0"/>
              <a:t>Propósitos</a:t>
            </a:r>
            <a:r>
              <a:rPr lang="es-MX" dirty="0"/>
              <a:t/>
            </a:r>
            <a:br>
              <a:rPr lang="es-MX" dirty="0"/>
            </a:br>
            <a:r>
              <a:rPr lang="es-MX" dirty="0"/>
              <a:t>Son las metas que se propone el docente en la actividad didáctica, teniendo en cuenta las finalidades del aprendizaje.</a:t>
            </a:r>
            <a:br>
              <a:rPr lang="es-MX" dirty="0"/>
            </a:br>
            <a:r>
              <a:rPr lang="es-MX" dirty="0" err="1"/>
              <a:t>Ejemplo:Que</a:t>
            </a:r>
            <a:r>
              <a:rPr lang="es-MX" dirty="0"/>
              <a:t> el estudiante comprenda qué es la comunicación asertiva para que la aplique en la vida cotidiana.</a:t>
            </a:r>
            <a:br>
              <a:rPr lang="es-MX" dirty="0"/>
            </a:br>
            <a:r>
              <a:rPr lang="es-MX" dirty="0"/>
              <a:t/>
            </a:r>
            <a:br>
              <a:rPr lang="es-MX" dirty="0"/>
            </a:br>
            <a:r>
              <a:rPr lang="es-MX" dirty="0"/>
              <a:t>Objetivos</a:t>
            </a:r>
            <a:br>
              <a:rPr lang="es-MX" dirty="0"/>
            </a:br>
            <a:r>
              <a:rPr lang="es-MX" dirty="0"/>
              <a:t>Planeación de los procesos de aprendizaje en cada uno de los diferentes saberes, enfatizando en asumirlos como conductas observables.</a:t>
            </a:r>
            <a:br>
              <a:rPr lang="es-MX" dirty="0"/>
            </a:br>
            <a:r>
              <a:rPr lang="es-MX" dirty="0"/>
              <a:t> </a:t>
            </a:r>
          </a:p>
        </p:txBody>
      </p:sp>
      <p:sp>
        <p:nvSpPr>
          <p:cNvPr id="5" name="4 Nube"/>
          <p:cNvSpPr/>
          <p:nvPr/>
        </p:nvSpPr>
        <p:spPr>
          <a:xfrm>
            <a:off x="1547664" y="1196752"/>
            <a:ext cx="914400" cy="914400"/>
          </a:xfrm>
          <a:prstGeom prst="cloud">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6" name="5 Nube"/>
          <p:cNvSpPr/>
          <p:nvPr/>
        </p:nvSpPr>
        <p:spPr>
          <a:xfrm>
            <a:off x="1547664" y="3022104"/>
            <a:ext cx="914400" cy="914400"/>
          </a:xfrm>
          <a:prstGeom prst="cloud">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205564172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907704" y="4365104"/>
            <a:ext cx="6512511" cy="2016224"/>
          </a:xfrm>
        </p:spPr>
        <p:txBody>
          <a:bodyPr>
            <a:normAutofit fontScale="90000"/>
          </a:bodyPr>
          <a:lstStyle/>
          <a:p>
            <a:pPr algn="just"/>
            <a:r>
              <a:rPr lang="es-ES" sz="2200" dirty="0" smtClean="0"/>
              <a:t>La </a:t>
            </a:r>
            <a:r>
              <a:rPr lang="es-ES" sz="2200" dirty="0"/>
              <a:t>Educación Básica, a través de sus tres niveles educativos, plantea propuestas formativas que</a:t>
            </a:r>
            <a:br>
              <a:rPr lang="es-ES" sz="2200" dirty="0"/>
            </a:br>
            <a:r>
              <a:rPr lang="es-ES" sz="2200" dirty="0"/>
              <a:t>contribuyen con el desarrollo de competencias a partir del logro de los estándares curriculares </a:t>
            </a:r>
            <a:r>
              <a:rPr lang="es-ES" sz="2200" dirty="0" smtClean="0"/>
              <a:t>y los</a:t>
            </a:r>
            <a:r>
              <a:rPr lang="es-ES" sz="2200" dirty="0"/>
              <a:t/>
            </a:r>
            <a:br>
              <a:rPr lang="es-ES" sz="2200" dirty="0"/>
            </a:br>
            <a:r>
              <a:rPr lang="es-ES" sz="2200" dirty="0"/>
              <a:t>aprendizajes esperados.</a:t>
            </a:r>
            <a:r>
              <a:rPr lang="es-MX" sz="2200" dirty="0"/>
              <a:t/>
            </a:r>
            <a:br>
              <a:rPr lang="es-MX" sz="2200" dirty="0"/>
            </a:br>
            <a:endParaRPr lang="es-MX" sz="2200" dirty="0"/>
          </a:p>
        </p:txBody>
      </p:sp>
      <p:pic>
        <p:nvPicPr>
          <p:cNvPr id="1026" name="Picture 2"/>
          <p:cNvPicPr>
            <a:picLocks noGrp="1" noChangeAspect="1" noChangeArrowheads="1"/>
          </p:cNvPicPr>
          <p:nvPr>
            <p:ph sz="quarter" idx="13"/>
          </p:nvPr>
        </p:nvPicPr>
        <p:blipFill>
          <a:blip r:embed="rId2">
            <a:extLst>
              <a:ext uri="{28A0092B-C50C-407E-A947-70E740481C1C}">
                <a14:useLocalDpi xmlns:a14="http://schemas.microsoft.com/office/drawing/2010/main" val="0"/>
              </a:ext>
            </a:extLst>
          </a:blip>
          <a:stretch>
            <a:fillRect/>
          </a:stretch>
        </p:blipFill>
        <p:spPr bwMode="auto">
          <a:xfrm>
            <a:off x="1143000" y="780340"/>
            <a:ext cx="6400800" cy="33780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68753465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2146250"/>
          </a:xfrm>
        </p:spPr>
        <p:txBody>
          <a:bodyPr>
            <a:noAutofit/>
          </a:bodyPr>
          <a:lstStyle/>
          <a:p>
            <a:pPr algn="l"/>
            <a:r>
              <a:rPr lang="es-ES" sz="2400" dirty="0" smtClean="0"/>
              <a:t>Las propuestas formativas constituyen una diversidad de oportunidades que se articulan y distribuyen a lo largo de la Educación Básica y que se agrupan en campos formativos.</a:t>
            </a:r>
            <a:r>
              <a:rPr lang="es-MX" sz="2400" dirty="0" smtClean="0"/>
              <a:t/>
            </a:r>
            <a:br>
              <a:rPr lang="es-MX" sz="2400" dirty="0" smtClean="0"/>
            </a:br>
            <a:endParaRPr lang="es-MX" sz="2400" dirty="0"/>
          </a:p>
        </p:txBody>
      </p:sp>
      <p:pic>
        <p:nvPicPr>
          <p:cNvPr id="4" name="5 Marcador de contenido"/>
          <p:cNvPicPr>
            <a:picLocks noGrp="1" noChangeAspect="1"/>
          </p:cNvPicPr>
          <p:nvPr>
            <p:ph sz="quarter" idx="13"/>
          </p:nvPr>
        </p:nvPicPr>
        <p:blipFill>
          <a:blip r:embed="rId2" cstate="print">
            <a:extLst>
              <a:ext uri="{28A0092B-C50C-407E-A947-70E740481C1C}">
                <a14:useLocalDpi xmlns:a14="http://schemas.microsoft.com/office/drawing/2010/main" val="0"/>
              </a:ext>
            </a:extLst>
          </a:blip>
          <a:stretch>
            <a:fillRect/>
          </a:stretch>
        </p:blipFill>
        <p:spPr>
          <a:xfrm>
            <a:off x="1115616" y="2564904"/>
            <a:ext cx="6984776" cy="3672408"/>
          </a:xfrm>
          <a:prstGeom prst="rect">
            <a:avLst/>
          </a:prstGeom>
        </p:spPr>
      </p:pic>
    </p:spTree>
    <p:extLst>
      <p:ext uri="{BB962C8B-B14F-4D97-AF65-F5344CB8AC3E}">
        <p14:creationId xmlns:p14="http://schemas.microsoft.com/office/powerpoint/2010/main" val="379702547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683568" y="260648"/>
            <a:ext cx="3008313" cy="2579886"/>
          </a:xfrm>
        </p:spPr>
        <p:txBody>
          <a:bodyPr>
            <a:noAutofit/>
          </a:bodyPr>
          <a:lstStyle/>
          <a:p>
            <a:endParaRPr lang="es-MX" sz="1800" dirty="0"/>
          </a:p>
        </p:txBody>
      </p:sp>
      <p:sp>
        <p:nvSpPr>
          <p:cNvPr id="3" name="2 Marcador de contenido"/>
          <p:cNvSpPr>
            <a:spLocks noGrp="1"/>
          </p:cNvSpPr>
          <p:nvPr>
            <p:ph idx="1"/>
          </p:nvPr>
        </p:nvSpPr>
        <p:spPr>
          <a:xfrm>
            <a:off x="4139952" y="273050"/>
            <a:ext cx="4546848" cy="5853113"/>
          </a:xfrm>
        </p:spPr>
        <p:txBody>
          <a:bodyPr>
            <a:normAutofit/>
          </a:bodyPr>
          <a:lstStyle/>
          <a:p>
            <a:r>
              <a:rPr lang="es-ES" dirty="0" smtClean="0"/>
              <a:t> El trayecto formativo de 12 años se divide en cuatro periodos escolares que asume estándares curriculares que agrupan descripciones de niveles de logro que son esenciales en Español, el Inglés como segunda lengua, Matemáticas, Ciencias, Tecnología y Habilidades digitales.</a:t>
            </a:r>
            <a:endParaRPr lang="es-MX" dirty="0" smtClean="0"/>
          </a:p>
          <a:p>
            <a:endParaRPr lang="es-MX" dirty="0"/>
          </a:p>
        </p:txBody>
      </p:sp>
      <p:sp>
        <p:nvSpPr>
          <p:cNvPr id="4" name="3 Marcador de texto"/>
          <p:cNvSpPr>
            <a:spLocks noGrp="1"/>
          </p:cNvSpPr>
          <p:nvPr>
            <p:ph type="body" sz="half" idx="2"/>
          </p:nvPr>
        </p:nvSpPr>
        <p:spPr>
          <a:xfrm>
            <a:off x="457200" y="1435100"/>
            <a:ext cx="3322712" cy="4691063"/>
          </a:xfrm>
        </p:spPr>
        <p:txBody>
          <a:bodyPr>
            <a:normAutofit/>
          </a:bodyPr>
          <a:lstStyle/>
          <a:p>
            <a:endParaRPr lang="es-ES" dirty="0" smtClean="0"/>
          </a:p>
          <a:p>
            <a:endParaRPr lang="es-ES" dirty="0"/>
          </a:p>
          <a:p>
            <a:endParaRPr lang="es-ES" dirty="0" smtClean="0"/>
          </a:p>
          <a:p>
            <a:endParaRPr lang="es-ES" dirty="0"/>
          </a:p>
          <a:p>
            <a:endParaRPr lang="es-ES" dirty="0" smtClean="0"/>
          </a:p>
          <a:p>
            <a:endParaRPr lang="es-ES" dirty="0"/>
          </a:p>
          <a:p>
            <a:r>
              <a:rPr lang="es-ES" sz="1800" dirty="0"/>
              <a:t/>
            </a:r>
            <a:br>
              <a:rPr lang="es-ES" sz="1800" dirty="0"/>
            </a:br>
            <a:endParaRPr lang="es-MX" sz="1800" dirty="0"/>
          </a:p>
        </p:txBody>
      </p:sp>
      <p:pic>
        <p:nvPicPr>
          <p:cNvPr id="5" name="4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61494" y="569230"/>
            <a:ext cx="3662434" cy="5092018"/>
          </a:xfrm>
          <a:prstGeom prst="rect">
            <a:avLst/>
          </a:prstGeom>
        </p:spPr>
      </p:pic>
    </p:spTree>
    <p:extLst>
      <p:ext uri="{BB962C8B-B14F-4D97-AF65-F5344CB8AC3E}">
        <p14:creationId xmlns:p14="http://schemas.microsoft.com/office/powerpoint/2010/main" val="347110545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2938338"/>
          </a:xfrm>
        </p:spPr>
        <p:txBody>
          <a:bodyPr>
            <a:noAutofit/>
          </a:bodyPr>
          <a:lstStyle/>
          <a:p>
            <a:pPr algn="l"/>
            <a:r>
              <a:rPr lang="es-ES" sz="2400" dirty="0" smtClean="0"/>
              <a:t>¿QUE SON?</a:t>
            </a:r>
            <a:br>
              <a:rPr lang="es-ES" sz="2400" dirty="0" smtClean="0"/>
            </a:br>
            <a:r>
              <a:rPr lang="es-ES" sz="2400" dirty="0" smtClean="0"/>
              <a:t>Los campos formativos para la Educación Básica son espacios curriculares que proponen un estudio gradual de contenidos para el logro del perfil de egreso y definen el tipo de intervención educativa que lo favorece.</a:t>
            </a:r>
            <a:r>
              <a:rPr lang="es-MX" sz="2400" dirty="0" smtClean="0"/>
              <a:t/>
            </a:r>
            <a:br>
              <a:rPr lang="es-MX" sz="2400" dirty="0" smtClean="0"/>
            </a:br>
            <a:endParaRPr lang="es-MX" sz="2400" dirty="0"/>
          </a:p>
        </p:txBody>
      </p:sp>
      <p:pic>
        <p:nvPicPr>
          <p:cNvPr id="4" name="3 Marcador de contenido"/>
          <p:cNvPicPr>
            <a:picLocks noGrp="1" noChangeAspect="1"/>
          </p:cNvPicPr>
          <p:nvPr>
            <p:ph sz="quarter" idx="13"/>
          </p:nvPr>
        </p:nvPicPr>
        <p:blipFill>
          <a:blip r:embed="rId2" cstate="print">
            <a:extLst>
              <a:ext uri="{28A0092B-C50C-407E-A947-70E740481C1C}">
                <a14:useLocalDpi xmlns:a14="http://schemas.microsoft.com/office/drawing/2010/main" val="0"/>
              </a:ext>
            </a:extLst>
          </a:blip>
          <a:stretch>
            <a:fillRect/>
          </a:stretch>
        </p:blipFill>
        <p:spPr>
          <a:xfrm>
            <a:off x="1403648" y="3429000"/>
            <a:ext cx="6192688" cy="2952328"/>
          </a:xfrm>
          <a:prstGeom prst="rect">
            <a:avLst/>
          </a:prstGeom>
        </p:spPr>
      </p:pic>
    </p:spTree>
    <p:extLst>
      <p:ext uri="{BB962C8B-B14F-4D97-AF65-F5344CB8AC3E}">
        <p14:creationId xmlns:p14="http://schemas.microsoft.com/office/powerpoint/2010/main" val="23455457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23528" y="188640"/>
            <a:ext cx="7704856" cy="720080"/>
          </a:xfrm>
          <a:solidFill>
            <a:schemeClr val="tx2">
              <a:lumMod val="20000"/>
              <a:lumOff val="80000"/>
            </a:schemeClr>
          </a:solidFill>
        </p:spPr>
        <p:txBody>
          <a:bodyPr>
            <a:noAutofit/>
          </a:bodyPr>
          <a:lstStyle/>
          <a:p>
            <a:r>
              <a:rPr lang="es-ES" sz="2400" b="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
            </a:r>
            <a:br>
              <a:rPr lang="es-ES" sz="2400" b="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br>
            <a:r>
              <a:rPr lang="es-ES" sz="2400" b="0" dirty="0">
                <a:ln w="18415" cmpd="sng">
                  <a:solidFill>
                    <a:srgbClr val="FFFFFF"/>
                  </a:solidFill>
                  <a:prstDash val="solid"/>
                </a:ln>
                <a:solidFill>
                  <a:srgbClr val="FFFFFF"/>
                </a:solidFill>
                <a:effectLst>
                  <a:outerShdw blurRad="63500" dir="3600000" algn="tl" rotWithShape="0">
                    <a:srgbClr val="000000">
                      <a:alpha val="70000"/>
                    </a:srgbClr>
                  </a:outerShdw>
                </a:effectLst>
              </a:rPr>
              <a:t/>
            </a:r>
            <a:br>
              <a:rPr lang="es-ES" sz="2400" b="0" dirty="0">
                <a:ln w="18415" cmpd="sng">
                  <a:solidFill>
                    <a:srgbClr val="FFFFFF"/>
                  </a:solidFill>
                  <a:prstDash val="solid"/>
                </a:ln>
                <a:solidFill>
                  <a:srgbClr val="FFFFFF"/>
                </a:solidFill>
                <a:effectLst>
                  <a:outerShdw blurRad="63500" dir="3600000" algn="tl" rotWithShape="0">
                    <a:srgbClr val="000000">
                      <a:alpha val="70000"/>
                    </a:srgbClr>
                  </a:outerShdw>
                </a:effectLst>
              </a:rPr>
            </a:br>
            <a:r>
              <a:rPr lang="es-ES" sz="2400" b="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
            </a:r>
            <a:br>
              <a:rPr lang="es-ES" sz="2400" b="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br>
            <a:r>
              <a:rPr lang="es-ES" sz="2400" b="0" dirty="0">
                <a:ln w="18415" cmpd="sng">
                  <a:solidFill>
                    <a:srgbClr val="FFFFFF"/>
                  </a:solidFill>
                  <a:prstDash val="solid"/>
                </a:ln>
                <a:solidFill>
                  <a:srgbClr val="FFFFFF"/>
                </a:solidFill>
                <a:effectLst>
                  <a:outerShdw blurRad="63500" dir="3600000" algn="tl" rotWithShape="0">
                    <a:srgbClr val="000000">
                      <a:alpha val="70000"/>
                    </a:srgbClr>
                  </a:outerShdw>
                </a:effectLst>
              </a:rPr>
              <a:t/>
            </a:r>
            <a:br>
              <a:rPr lang="es-ES" sz="2400" b="0" dirty="0">
                <a:ln w="18415" cmpd="sng">
                  <a:solidFill>
                    <a:srgbClr val="FFFFFF"/>
                  </a:solidFill>
                  <a:prstDash val="solid"/>
                </a:ln>
                <a:solidFill>
                  <a:srgbClr val="FFFFFF"/>
                </a:solidFill>
                <a:effectLst>
                  <a:outerShdw blurRad="63500" dir="3600000" algn="tl" rotWithShape="0">
                    <a:srgbClr val="000000">
                      <a:alpha val="70000"/>
                    </a:srgbClr>
                  </a:outerShdw>
                </a:effectLst>
              </a:rPr>
            </a:br>
            <a:r>
              <a:rPr lang="es-ES" sz="2400" b="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
            </a:r>
            <a:br>
              <a:rPr lang="es-ES" sz="2400" b="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br>
            <a:r>
              <a:rPr lang="es-ES" sz="2400" b="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
            </a:r>
            <a:br>
              <a:rPr lang="es-ES" sz="2400" b="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br>
            <a:r>
              <a:rPr lang="es-ES" sz="2400" b="0" dirty="0">
                <a:ln w="18415" cmpd="sng">
                  <a:solidFill>
                    <a:srgbClr val="FFFFFF"/>
                  </a:solidFill>
                  <a:prstDash val="solid"/>
                </a:ln>
                <a:solidFill>
                  <a:srgbClr val="FFFFFF"/>
                </a:solidFill>
                <a:effectLst>
                  <a:outerShdw blurRad="63500" dir="3600000" algn="tl" rotWithShape="0">
                    <a:srgbClr val="000000">
                      <a:alpha val="70000"/>
                    </a:srgbClr>
                  </a:outerShdw>
                </a:effectLst>
              </a:rPr>
              <a:t/>
            </a:r>
            <a:br>
              <a:rPr lang="es-ES" sz="2400" b="0" dirty="0">
                <a:ln w="18415" cmpd="sng">
                  <a:solidFill>
                    <a:srgbClr val="FFFFFF"/>
                  </a:solidFill>
                  <a:prstDash val="solid"/>
                </a:ln>
                <a:solidFill>
                  <a:srgbClr val="FFFFFF"/>
                </a:solidFill>
                <a:effectLst>
                  <a:outerShdw blurRad="63500" dir="3600000" algn="tl" rotWithShape="0">
                    <a:srgbClr val="000000">
                      <a:alpha val="70000"/>
                    </a:srgbClr>
                  </a:outerShdw>
                </a:effectLst>
              </a:rPr>
            </a:br>
            <a:r>
              <a:rPr lang="es-ES" sz="2400" b="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
            </a:r>
            <a:br>
              <a:rPr lang="es-ES" sz="2400" b="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br>
            <a:r>
              <a:rPr lang="es-ES" sz="2400" b="0" dirty="0">
                <a:ln w="18415" cmpd="sng">
                  <a:solidFill>
                    <a:srgbClr val="FFFFFF"/>
                  </a:solidFill>
                  <a:prstDash val="solid"/>
                </a:ln>
                <a:solidFill>
                  <a:srgbClr val="FFFFFF"/>
                </a:solidFill>
                <a:effectLst>
                  <a:outerShdw blurRad="63500" dir="3600000" algn="tl" rotWithShape="0">
                    <a:srgbClr val="000000">
                      <a:alpha val="70000"/>
                    </a:srgbClr>
                  </a:outerShdw>
                </a:effectLst>
              </a:rPr>
              <a:t/>
            </a:r>
            <a:br>
              <a:rPr lang="es-ES" sz="2400" b="0" dirty="0">
                <a:ln w="18415" cmpd="sng">
                  <a:solidFill>
                    <a:srgbClr val="FFFFFF"/>
                  </a:solidFill>
                  <a:prstDash val="solid"/>
                </a:ln>
                <a:solidFill>
                  <a:srgbClr val="FFFFFF"/>
                </a:solidFill>
                <a:effectLst>
                  <a:outerShdw blurRad="63500" dir="3600000" algn="tl" rotWithShape="0">
                    <a:srgbClr val="000000">
                      <a:alpha val="70000"/>
                    </a:srgbClr>
                  </a:outerShdw>
                </a:effectLst>
              </a:rPr>
            </a:br>
            <a:r>
              <a:rPr lang="es-ES" sz="2400" b="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
            </a:r>
            <a:br>
              <a:rPr lang="es-ES" sz="2400" b="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br>
            <a:r>
              <a:rPr lang="es-ES" sz="2400" b="0" dirty="0">
                <a:ln w="18415" cmpd="sng">
                  <a:solidFill>
                    <a:srgbClr val="FFFFFF"/>
                  </a:solidFill>
                  <a:prstDash val="solid"/>
                </a:ln>
                <a:solidFill>
                  <a:srgbClr val="FFFFFF"/>
                </a:solidFill>
                <a:effectLst>
                  <a:outerShdw blurRad="63500" dir="3600000" algn="tl" rotWithShape="0">
                    <a:srgbClr val="000000">
                      <a:alpha val="70000"/>
                    </a:srgbClr>
                  </a:outerShdw>
                </a:effectLst>
              </a:rPr>
              <a:t/>
            </a:r>
            <a:br>
              <a:rPr lang="es-ES" sz="2400" b="0" dirty="0">
                <a:ln w="18415" cmpd="sng">
                  <a:solidFill>
                    <a:srgbClr val="FFFFFF"/>
                  </a:solidFill>
                  <a:prstDash val="solid"/>
                </a:ln>
                <a:solidFill>
                  <a:srgbClr val="FFFFFF"/>
                </a:solidFill>
                <a:effectLst>
                  <a:outerShdw blurRad="63500" dir="3600000" algn="tl" rotWithShape="0">
                    <a:srgbClr val="000000">
                      <a:alpha val="70000"/>
                    </a:srgbClr>
                  </a:outerShdw>
                </a:effectLst>
              </a:rPr>
            </a:br>
            <a:r>
              <a:rPr lang="es-ES" sz="2400" b="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Los campos formativos para la Educación Básica son:</a:t>
            </a:r>
            <a:br>
              <a:rPr lang="es-ES" sz="2400" b="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br>
            <a:endParaRPr lang="es-MX" sz="2400" b="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3" name="2 Marcador de contenido"/>
          <p:cNvSpPr>
            <a:spLocks noGrp="1"/>
          </p:cNvSpPr>
          <p:nvPr>
            <p:ph idx="1"/>
          </p:nvPr>
        </p:nvSpPr>
        <p:spPr>
          <a:xfrm>
            <a:off x="4211960" y="273050"/>
            <a:ext cx="4474840" cy="5853113"/>
          </a:xfrm>
        </p:spPr>
        <p:txBody>
          <a:bodyPr/>
          <a:lstStyle/>
          <a:p>
            <a:pPr marL="0" indent="0">
              <a:buNone/>
            </a:pPr>
            <a:endParaRPr lang="es-ES" dirty="0" smtClean="0"/>
          </a:p>
          <a:p>
            <a:endParaRPr lang="es-MX" dirty="0"/>
          </a:p>
        </p:txBody>
      </p:sp>
      <p:sp>
        <p:nvSpPr>
          <p:cNvPr id="6" name="5 Rectángulo redondeado"/>
          <p:cNvSpPr/>
          <p:nvPr/>
        </p:nvSpPr>
        <p:spPr>
          <a:xfrm>
            <a:off x="683568" y="884590"/>
            <a:ext cx="2592288" cy="72008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p>
          <a:p>
            <a:pPr algn="ctr"/>
            <a:r>
              <a:rPr lang="es-ES" dirty="0" smtClean="0"/>
              <a:t> Lenguaje y comunicación.</a:t>
            </a:r>
            <a:br>
              <a:rPr lang="es-ES" dirty="0" smtClean="0"/>
            </a:br>
            <a:endParaRPr lang="es-MX" dirty="0"/>
          </a:p>
        </p:txBody>
      </p:sp>
      <p:sp>
        <p:nvSpPr>
          <p:cNvPr id="7" name="6 Rectángulo redondeado"/>
          <p:cNvSpPr/>
          <p:nvPr/>
        </p:nvSpPr>
        <p:spPr>
          <a:xfrm>
            <a:off x="683568" y="1723216"/>
            <a:ext cx="2592288" cy="64807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p>
          <a:p>
            <a:pPr algn="ctr"/>
            <a:r>
              <a:rPr lang="es-ES" dirty="0" smtClean="0"/>
              <a:t> Pensamiento matemático.</a:t>
            </a:r>
            <a:br>
              <a:rPr lang="es-ES" dirty="0" smtClean="0"/>
            </a:br>
            <a:endParaRPr lang="es-MX" dirty="0"/>
          </a:p>
        </p:txBody>
      </p:sp>
      <p:sp>
        <p:nvSpPr>
          <p:cNvPr id="8" name="7 Rectángulo redondeado"/>
          <p:cNvSpPr/>
          <p:nvPr/>
        </p:nvSpPr>
        <p:spPr>
          <a:xfrm>
            <a:off x="755576" y="2564904"/>
            <a:ext cx="2592288" cy="100811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smtClean="0"/>
          </a:p>
          <a:p>
            <a:pPr algn="ctr"/>
            <a:r>
              <a:rPr lang="es-ES" dirty="0" smtClean="0"/>
              <a:t>Exploración y comprensión del mundo natural y social.</a:t>
            </a:r>
            <a:br>
              <a:rPr lang="es-ES" dirty="0" smtClean="0"/>
            </a:br>
            <a:endParaRPr lang="es-MX" dirty="0"/>
          </a:p>
        </p:txBody>
      </p:sp>
      <p:sp>
        <p:nvSpPr>
          <p:cNvPr id="9" name="8 Rectángulo redondeado"/>
          <p:cNvSpPr/>
          <p:nvPr/>
        </p:nvSpPr>
        <p:spPr>
          <a:xfrm>
            <a:off x="755576" y="4564847"/>
            <a:ext cx="2592288" cy="71969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ES" dirty="0" smtClean="0"/>
              <a:t>Desarrollo personal y social.</a:t>
            </a:r>
            <a:endParaRPr lang="es-MX" dirty="0" smtClean="0"/>
          </a:p>
        </p:txBody>
      </p:sp>
      <p:sp>
        <p:nvSpPr>
          <p:cNvPr id="10" name="9 Cruz"/>
          <p:cNvSpPr/>
          <p:nvPr/>
        </p:nvSpPr>
        <p:spPr>
          <a:xfrm>
            <a:off x="4800562" y="852994"/>
            <a:ext cx="2843069" cy="1194257"/>
          </a:xfrm>
          <a:prstGeom prst="pl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dirty="0" smtClean="0"/>
              <a:t>Estos  campos  dan continuidad formativa en la Educación Básica</a:t>
            </a:r>
            <a:endParaRPr lang="es-MX" dirty="0"/>
          </a:p>
        </p:txBody>
      </p:sp>
      <p:sp>
        <p:nvSpPr>
          <p:cNvPr id="13" name="12 Cilindro"/>
          <p:cNvSpPr/>
          <p:nvPr/>
        </p:nvSpPr>
        <p:spPr>
          <a:xfrm>
            <a:off x="4800561" y="2241376"/>
            <a:ext cx="3371837" cy="1489760"/>
          </a:xfrm>
          <a:prstGeom prst="can">
            <a:avLst>
              <a:gd name="adj" fmla="val 14923"/>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ES" dirty="0" smtClean="0"/>
              <a:t>    Los tres niveles de la      Educación Básica se vinculan entre sí</a:t>
            </a:r>
            <a:endParaRPr lang="es-MX" sz="800" dirty="0"/>
          </a:p>
        </p:txBody>
      </p:sp>
      <p:sp>
        <p:nvSpPr>
          <p:cNvPr id="14" name="13 Bisel"/>
          <p:cNvSpPr/>
          <p:nvPr/>
        </p:nvSpPr>
        <p:spPr>
          <a:xfrm>
            <a:off x="4067944" y="4011847"/>
            <a:ext cx="4896544" cy="2489448"/>
          </a:xfrm>
          <a:prstGeom prst="bevel">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smtClean="0"/>
          </a:p>
          <a:p>
            <a:pPr algn="ctr"/>
            <a:endParaRPr lang="es-ES" dirty="0"/>
          </a:p>
          <a:p>
            <a:pPr algn="ctr"/>
            <a:endParaRPr lang="es-ES" dirty="0" smtClean="0"/>
          </a:p>
          <a:p>
            <a:pPr algn="ctr"/>
            <a:r>
              <a:rPr lang="es-ES" dirty="0" smtClean="0"/>
              <a:t>A través de la relación que establecen los campos y las asignaturas por la naturaleza de los enfoques, propósitos y contenidos que se promueven a lo largo de la Educación Básica.</a:t>
            </a:r>
            <a:r>
              <a:rPr lang="es-MX" dirty="0" smtClean="0"/>
              <a:t/>
            </a:r>
            <a:br>
              <a:rPr lang="es-MX" dirty="0" smtClean="0"/>
            </a:br>
            <a:r>
              <a:rPr lang="es-MX" dirty="0" smtClean="0"/>
              <a:t> </a:t>
            </a:r>
            <a:br>
              <a:rPr lang="es-MX" dirty="0" smtClean="0"/>
            </a:br>
            <a:endParaRPr lang="es-MX" dirty="0"/>
          </a:p>
        </p:txBody>
      </p:sp>
      <p:sp>
        <p:nvSpPr>
          <p:cNvPr id="15" name="14 Rectángulo redondeado"/>
          <p:cNvSpPr/>
          <p:nvPr/>
        </p:nvSpPr>
        <p:spPr>
          <a:xfrm>
            <a:off x="755576" y="3786602"/>
            <a:ext cx="2592288" cy="64807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ES" dirty="0" smtClean="0"/>
              <a:t> Expresión y apreciación artística;</a:t>
            </a:r>
            <a:endParaRPr lang="es-MX" dirty="0" smtClean="0"/>
          </a:p>
        </p:txBody>
      </p:sp>
      <p:sp>
        <p:nvSpPr>
          <p:cNvPr id="16" name="15 Rectángulo redondeado"/>
          <p:cNvSpPr/>
          <p:nvPr/>
        </p:nvSpPr>
        <p:spPr>
          <a:xfrm>
            <a:off x="755576" y="5517232"/>
            <a:ext cx="2592288" cy="71969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ES" dirty="0" smtClean="0"/>
              <a:t>Desarrollo físico y salud</a:t>
            </a:r>
            <a:endParaRPr lang="es-MX" dirty="0" smtClean="0"/>
          </a:p>
        </p:txBody>
      </p:sp>
    </p:spTree>
    <p:extLst>
      <p:ext uri="{BB962C8B-B14F-4D97-AF65-F5344CB8AC3E}">
        <p14:creationId xmlns:p14="http://schemas.microsoft.com/office/powerpoint/2010/main" val="111446222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793289" y="4372168"/>
            <a:ext cx="6512511" cy="1793136"/>
          </a:xfrm>
        </p:spPr>
        <p:txBody>
          <a:bodyPr/>
          <a:lstStyle/>
          <a:p>
            <a:r>
              <a:rPr lang="es-MX" dirty="0" smtClean="0"/>
              <a:t>Estándares Curriculares</a:t>
            </a:r>
            <a:endParaRPr lang="es-MX" dirty="0"/>
          </a:p>
        </p:txBody>
      </p:sp>
      <p:pic>
        <p:nvPicPr>
          <p:cNvPr id="3" name="2 Imagen"/>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39552" y="332656"/>
            <a:ext cx="7416824" cy="3888432"/>
          </a:xfrm>
          <a:prstGeom prst="rect">
            <a:avLst/>
          </a:prstGeom>
        </p:spPr>
      </p:pic>
    </p:spTree>
    <p:extLst>
      <p:ext uri="{BB962C8B-B14F-4D97-AF65-F5344CB8AC3E}">
        <p14:creationId xmlns:p14="http://schemas.microsoft.com/office/powerpoint/2010/main" val="428301984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5460206"/>
          </a:xfrm>
        </p:spPr>
        <p:txBody>
          <a:bodyPr>
            <a:normAutofit/>
          </a:bodyPr>
          <a:lstStyle/>
          <a:p>
            <a:r>
              <a:rPr lang="es-ES" sz="2700" dirty="0" smtClean="0"/>
              <a:t/>
            </a:r>
            <a:br>
              <a:rPr lang="es-ES" sz="2700" dirty="0" smtClean="0"/>
            </a:br>
            <a:r>
              <a:rPr lang="es-ES" sz="2700" dirty="0" smtClean="0"/>
              <a:t/>
            </a:r>
            <a:br>
              <a:rPr lang="es-ES" sz="2700" dirty="0" smtClean="0"/>
            </a:br>
            <a:endParaRPr lang="es-MX" sz="2700" dirty="0"/>
          </a:p>
        </p:txBody>
      </p:sp>
      <p:sp>
        <p:nvSpPr>
          <p:cNvPr id="3" name="2 Marcador de contenido"/>
          <p:cNvSpPr>
            <a:spLocks noGrp="1"/>
          </p:cNvSpPr>
          <p:nvPr>
            <p:ph idx="1"/>
          </p:nvPr>
        </p:nvSpPr>
        <p:spPr/>
        <p:txBody>
          <a:bodyPr>
            <a:normAutofit lnSpcReduction="10000"/>
          </a:bodyPr>
          <a:lstStyle/>
          <a:p>
            <a:r>
              <a:rPr lang="es-ES" dirty="0">
                <a:solidFill>
                  <a:srgbClr val="FF0000"/>
                </a:solidFill>
              </a:rPr>
              <a:t>Los estándares son </a:t>
            </a:r>
            <a:r>
              <a:rPr lang="es-ES" dirty="0"/>
              <a:t>enunciados que establecen criterios claros, sencillos y medibles, que los maestros y maestras deben considerar como meta del aprendizaje de sus estudiantes, y de lo que </a:t>
            </a:r>
            <a:r>
              <a:rPr lang="es-ES" dirty="0">
                <a:solidFill>
                  <a:srgbClr val="FF0000"/>
                </a:solidFill>
              </a:rPr>
              <a:t>deben saber y saber hacer. </a:t>
            </a:r>
            <a:endParaRPr lang="es-MX" dirty="0">
              <a:solidFill>
                <a:srgbClr val="FF0000"/>
              </a:solidFill>
            </a:endParaRPr>
          </a:p>
          <a:p>
            <a:r>
              <a:rPr lang="es-ES" dirty="0"/>
              <a:t>En otras palabras</a:t>
            </a:r>
            <a:r>
              <a:rPr lang="es-ES" dirty="0">
                <a:solidFill>
                  <a:srgbClr val="00B0F0"/>
                </a:solidFill>
              </a:rPr>
              <a:t>, son los aprendizajes básicos que todo niño o niña de un grado debe alcanzar al finalizar el ciclo escolar. </a:t>
            </a:r>
            <a:endParaRPr lang="es-MX" dirty="0">
              <a:solidFill>
                <a:srgbClr val="00B0F0"/>
              </a:solidFill>
            </a:endParaRPr>
          </a:p>
          <a:p>
            <a:pPr marL="0" indent="0">
              <a:buNone/>
            </a:pPr>
            <a:endParaRPr lang="es-MX" dirty="0"/>
          </a:p>
        </p:txBody>
      </p:sp>
      <p:pic>
        <p:nvPicPr>
          <p:cNvPr id="6" name="Picture 2" descr="https://encrypted-tbn1.google.com/images?q=tbn:ANd9GcSSoAbeC-6PJOdmOXY9N1J_70F_DoMvwTV_5v1g1NZ73BaoEu11"/>
          <p:cNvPicPr>
            <a:picLocks noChangeAspect="1" noChangeArrowheads="1"/>
          </p:cNvPicPr>
          <p:nvPr/>
        </p:nvPicPr>
        <p:blipFill>
          <a:blip r:embed="rId2" cstate="print"/>
          <a:srcRect/>
          <a:stretch>
            <a:fillRect/>
          </a:stretch>
        </p:blipFill>
        <p:spPr bwMode="auto">
          <a:xfrm>
            <a:off x="539552" y="188640"/>
            <a:ext cx="2778249" cy="2880320"/>
          </a:xfrm>
          <a:prstGeom prst="rect">
            <a:avLst/>
          </a:prstGeom>
          <a:noFill/>
        </p:spPr>
      </p:pic>
      <p:pic>
        <p:nvPicPr>
          <p:cNvPr id="7" name="6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36488" y="3356992"/>
            <a:ext cx="3327400" cy="2592288"/>
          </a:xfrm>
          <a:prstGeom prst="rect">
            <a:avLst/>
          </a:prstGeom>
        </p:spPr>
      </p:pic>
    </p:spTree>
    <p:extLst>
      <p:ext uri="{BB962C8B-B14F-4D97-AF65-F5344CB8AC3E}">
        <p14:creationId xmlns:p14="http://schemas.microsoft.com/office/powerpoint/2010/main" val="369224860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Grp="1" noChangeAspect="1" noChangeArrowheads="1"/>
          </p:cNvPicPr>
          <p:nvPr>
            <p:ph type="pic" idx="1"/>
          </p:nvPr>
        </p:nvPicPr>
        <p:blipFill>
          <a:blip r:embed="rId2">
            <a:extLst>
              <a:ext uri="{28A0092B-C50C-407E-A947-70E740481C1C}">
                <a14:useLocalDpi xmlns:a14="http://schemas.microsoft.com/office/drawing/2010/main" val="0"/>
              </a:ext>
            </a:extLst>
          </a:blip>
          <a:srcRect l="105" r="105"/>
          <a:stretch>
            <a:fillRect/>
          </a:stretch>
        </p:blipFill>
        <p:spPr bwMode="auto">
          <a:xfrm>
            <a:off x="1792288" y="612775"/>
            <a:ext cx="5486400" cy="1447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1 Título"/>
          <p:cNvSpPr>
            <a:spLocks noGrp="1"/>
          </p:cNvSpPr>
          <p:nvPr>
            <p:ph type="title"/>
          </p:nvPr>
        </p:nvSpPr>
        <p:spPr>
          <a:xfrm>
            <a:off x="323528" y="3212976"/>
            <a:ext cx="8136904" cy="3096344"/>
          </a:xfrm>
        </p:spPr>
        <p:txBody>
          <a:bodyPr>
            <a:normAutofit/>
          </a:bodyPr>
          <a:lstStyle/>
          <a:p>
            <a:r>
              <a:rPr lang="es-MX" sz="2000" dirty="0" smtClean="0"/>
              <a:t>Se c</a:t>
            </a:r>
            <a:r>
              <a:rPr lang="es-MX" sz="2000" dirty="0" smtClean="0"/>
              <a:t>omunican a los padres y madres lo que deben estar aprendiendo sus hijos e hijas en cada grado. </a:t>
            </a:r>
            <a:br>
              <a:rPr lang="es-MX" sz="2000" dirty="0" smtClean="0"/>
            </a:br>
            <a:r>
              <a:rPr lang="es-MX" sz="2000" dirty="0" smtClean="0"/>
              <a:t/>
            </a:r>
            <a:br>
              <a:rPr lang="es-MX" sz="2000" dirty="0" smtClean="0"/>
            </a:br>
            <a:r>
              <a:rPr lang="es-MX" sz="2000" dirty="0" smtClean="0"/>
              <a:t>Informan a la sociedad lo que se espera que los estudiantes aprendan en la escuela. </a:t>
            </a:r>
            <a:br>
              <a:rPr lang="es-MX" sz="2000" dirty="0" smtClean="0"/>
            </a:br>
            <a:r>
              <a:rPr lang="es-MX" sz="2000" dirty="0" smtClean="0"/>
              <a:t/>
            </a:r>
            <a:br>
              <a:rPr lang="es-MX" sz="2000" dirty="0" smtClean="0"/>
            </a:br>
            <a:r>
              <a:rPr lang="es-MX" sz="2000" dirty="0" smtClean="0"/>
              <a:t>Brindan una opción para alcanzar igualdad de oportunidades. </a:t>
            </a:r>
            <a:br>
              <a:rPr lang="es-MX" sz="2000" dirty="0" smtClean="0"/>
            </a:br>
            <a:endParaRPr lang="es-MX" sz="2000" dirty="0"/>
          </a:p>
        </p:txBody>
      </p:sp>
      <p:pic>
        <p:nvPicPr>
          <p:cNvPr id="8" name="7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43608" y="188640"/>
            <a:ext cx="6912768" cy="2756806"/>
          </a:xfrm>
          <a:prstGeom prst="rect">
            <a:avLst/>
          </a:prstGeom>
        </p:spPr>
      </p:pic>
    </p:spTree>
    <p:extLst>
      <p:ext uri="{BB962C8B-B14F-4D97-AF65-F5344CB8AC3E}">
        <p14:creationId xmlns:p14="http://schemas.microsoft.com/office/powerpoint/2010/main" val="3359340625"/>
      </p:ext>
    </p:extLst>
  </p:cSld>
  <p:clrMapOvr>
    <a:masterClrMapping/>
  </p:clrMapOvr>
  <p:timing>
    <p:tnLst>
      <p:par>
        <p:cTn id="1" dur="indefinite" restart="never" nodeType="tmRoot"/>
      </p:par>
    </p:tnLst>
  </p:timing>
</p:sld>
</file>

<file path=ppt/theme/theme1.xml><?xml version="1.0" encoding="utf-8"?>
<a:theme xmlns:a="http://schemas.openxmlformats.org/drawingml/2006/main" name="Transmisión de listas">
  <a:themeElements>
    <a:clrScheme name="Chincheta">
      <a:dk1>
        <a:sysClr val="windowText" lastClr="000000"/>
      </a:dk1>
      <a:lt1>
        <a:sysClr val="window" lastClr="FFFFFF"/>
      </a:lt1>
      <a:dk2>
        <a:srgbClr val="465E9C"/>
      </a:dk2>
      <a:lt2>
        <a:srgbClr val="CCDDEA"/>
      </a:lt2>
      <a:accent1>
        <a:srgbClr val="FDA023"/>
      </a:accent1>
      <a:accent2>
        <a:srgbClr val="AA2B1E"/>
      </a:accent2>
      <a:accent3>
        <a:srgbClr val="71685C"/>
      </a:accent3>
      <a:accent4>
        <a:srgbClr val="64A73B"/>
      </a:accent4>
      <a:accent5>
        <a:srgbClr val="EB5605"/>
      </a:accent5>
      <a:accent6>
        <a:srgbClr val="B9CA1A"/>
      </a:accent6>
      <a:hlink>
        <a:srgbClr val="D83E2C"/>
      </a:hlink>
      <a:folHlink>
        <a:srgbClr val="ED7D27"/>
      </a:folHlink>
    </a:clrScheme>
    <a:fontScheme name="Transmisión de listas">
      <a:majorFont>
        <a:latin typeface="Trebuchet MS"/>
        <a:ea typeface=""/>
        <a:cs typeface=""/>
        <a:font script="Jpan" typeface="HGｺﾞｼｯｸM"/>
        <a:font script="Hang" typeface="HY그래픽B"/>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HGｺﾞｼｯｸM"/>
        <a:font script="Hang" typeface="HY그래픽M"/>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Esencial">
      <a:fillStyleLst>
        <a:solidFill>
          <a:schemeClr val="phClr"/>
        </a:solidFill>
        <a:gradFill rotWithShape="1">
          <a:gsLst>
            <a:gs pos="0">
              <a:schemeClr val="phClr">
                <a:tint val="60000"/>
                <a:satMod val="250000"/>
              </a:schemeClr>
            </a:gs>
            <a:gs pos="35000">
              <a:schemeClr val="phClr">
                <a:tint val="47000"/>
                <a:satMod val="275000"/>
              </a:schemeClr>
            </a:gs>
            <a:gs pos="100000">
              <a:schemeClr val="phClr">
                <a:tint val="25000"/>
                <a:satMod val="300000"/>
              </a:schemeClr>
            </a:gs>
          </a:gsLst>
          <a:lin ang="16200000" scaled="1"/>
        </a:gradFill>
        <a:solidFill>
          <a:schemeClr val="phClr">
            <a:satMod val="110000"/>
          </a:schemeClr>
        </a:solidFill>
      </a:fillStyleLst>
      <a:lnStyleLst>
        <a:ln w="12700" cap="flat" cmpd="sng" algn="ctr">
          <a:solidFill>
            <a:schemeClr val="phClr">
              <a:shade val="95000"/>
              <a:satMod val="105000"/>
            </a:schemeClr>
          </a:solidFill>
          <a:prstDash val="solid"/>
        </a:ln>
        <a:ln w="28575" cap="flat" cmpd="sng" algn="ctr">
          <a:solidFill>
            <a:schemeClr val="phClr"/>
          </a:solidFill>
          <a:prstDash val="solid"/>
        </a:ln>
        <a:ln w="41275" cap="flat" cmpd="sng" algn="ctr">
          <a:solidFill>
            <a:schemeClr val="phClr"/>
          </a:solidFill>
          <a:prstDash val="solid"/>
        </a:ln>
      </a:lnStyleLst>
      <a:effectStyleLst>
        <a:effectStyle>
          <a:effectLst/>
        </a:effectStyle>
        <a:effectStyle>
          <a:effectLst>
            <a:outerShdw blurRad="39999" dist="23000" algn="bl" rotWithShape="0">
              <a:srgbClr val="000000">
                <a:alpha val="40000"/>
              </a:srgbClr>
            </a:outerShdw>
          </a:effectLst>
        </a:effectStyle>
        <a:effectStyle>
          <a:effectLst>
            <a:outerShdw blurRad="38100" dist="19050" algn="bl" rotWithShape="0">
              <a:srgbClr val="000000">
                <a:alpha val="60000"/>
              </a:srgbClr>
            </a:outerShdw>
          </a:effectLst>
          <a:scene3d>
            <a:camera prst="orthographicFront">
              <a:rot lat="0" lon="0" rev="0"/>
            </a:camera>
            <a:lightRig rig="balanced" dir="l"/>
          </a:scene3d>
          <a:sp3d prstMaterial="plastic">
            <a:bevelT w="38100" h="31750"/>
          </a:sp3d>
        </a:effectStyle>
      </a:effectStyleLst>
      <a:bgFillStyleLst>
        <a:solidFill>
          <a:schemeClr val="phClr"/>
        </a:solidFill>
        <a:gradFill rotWithShape="1">
          <a:gsLst>
            <a:gs pos="0">
              <a:schemeClr val="phClr">
                <a:tint val="98000"/>
                <a:shade val="90000"/>
                <a:satMod val="160000"/>
                <a:lumMod val="100000"/>
              </a:schemeClr>
            </a:gs>
            <a:gs pos="60000">
              <a:schemeClr val="phClr">
                <a:tint val="95000"/>
                <a:shade val="100000"/>
                <a:satMod val="130000"/>
                <a:lumMod val="130000"/>
              </a:schemeClr>
            </a:gs>
            <a:gs pos="100000">
              <a:schemeClr val="phClr">
                <a:tint val="97000"/>
                <a:shade val="100000"/>
                <a:hueMod val="100000"/>
                <a:satMod val="140000"/>
                <a:lumMod val="80000"/>
              </a:schemeClr>
            </a:gs>
          </a:gsLst>
          <a:path path="circle">
            <a:fillToRect l="20000" t="10000" r="20000" b="60000"/>
          </a:path>
        </a:gradFill>
        <a:gradFill rotWithShape="1">
          <a:gsLst>
            <a:gs pos="0">
              <a:schemeClr val="phClr">
                <a:tint val="94000"/>
                <a:satMod val="160000"/>
                <a:lumMod val="160000"/>
              </a:schemeClr>
            </a:gs>
            <a:gs pos="42000">
              <a:schemeClr val="phClr">
                <a:tint val="94000"/>
                <a:shade val="94000"/>
                <a:satMod val="160000"/>
                <a:lumMod val="130000"/>
              </a:schemeClr>
            </a:gs>
            <a:gs pos="100000">
              <a:schemeClr val="phClr">
                <a:tint val="97000"/>
                <a:shade val="94000"/>
                <a:satMod val="180000"/>
                <a:lumMod val="84000"/>
              </a:schemeClr>
            </a:gs>
          </a:gsLst>
          <a:path path="circle">
            <a:fillToRect l="24000" t="44000" r="24000" b="12000"/>
          </a:path>
        </a:grad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Slipstream</Template>
  <TotalTime>178</TotalTime>
  <Words>388</Words>
  <Application>Microsoft Office PowerPoint</Application>
  <PresentationFormat>Presentación en pantalla (4:3)</PresentationFormat>
  <Paragraphs>55</Paragraphs>
  <Slides>14</Slides>
  <Notes>1</Notes>
  <HiddenSlides>0</HiddenSlides>
  <MMClips>0</MMClips>
  <ScaleCrop>false</ScaleCrop>
  <HeadingPairs>
    <vt:vector size="4" baseType="variant">
      <vt:variant>
        <vt:lpstr>Tema</vt:lpstr>
      </vt:variant>
      <vt:variant>
        <vt:i4>1</vt:i4>
      </vt:variant>
      <vt:variant>
        <vt:lpstr>Títulos de diapositiva</vt:lpstr>
      </vt:variant>
      <vt:variant>
        <vt:i4>14</vt:i4>
      </vt:variant>
    </vt:vector>
  </HeadingPairs>
  <TitlesOfParts>
    <vt:vector size="15" baseType="lpstr">
      <vt:lpstr>Transmisión de listas</vt:lpstr>
      <vt:lpstr>CAMPOS FORMATIVOS ESTANDARES CURRICULARES  APRENDIZAJES ESPERADOS</vt:lpstr>
      <vt:lpstr>La Educación Básica, a través de sus tres niveles educativos, plantea propuestas formativas que contribuyen con el desarrollo de competencias a partir del logro de los estándares curriculares y los aprendizajes esperados. </vt:lpstr>
      <vt:lpstr>Las propuestas formativas constituyen una diversidad de oportunidades que se articulan y distribuyen a lo largo de la Educación Básica y que se agrupan en campos formativos. </vt:lpstr>
      <vt:lpstr>Presentación de PowerPoint</vt:lpstr>
      <vt:lpstr>¿QUE SON? Los campos formativos para la Educación Básica son espacios curriculares que proponen un estudio gradual de contenidos para el logro del perfil de egreso y definen el tipo de intervención educativa que lo favorece. </vt:lpstr>
      <vt:lpstr>           Los campos formativos para la Educación Básica son: </vt:lpstr>
      <vt:lpstr>Estándares Curriculares</vt:lpstr>
      <vt:lpstr>  </vt:lpstr>
      <vt:lpstr>Se comunican a los padres y madres lo que deben estar aprendiendo sus hijos e hijas en cada grado.   Informan a la sociedad lo que se espera que los estudiantes aprendan en la escuela.   Brindan una opción para alcanzar igualdad de oportunidades.  </vt:lpstr>
      <vt:lpstr>Presentación de PowerPoint</vt:lpstr>
      <vt:lpstr> Aprendizajes Esperados </vt:lpstr>
      <vt:lpstr>Presentación de PowerPoint</vt:lpstr>
      <vt:lpstr>Presentación de PowerPoint</vt:lpstr>
      <vt:lpstr>Presentación de PowerPoint</vt:lpstr>
    </vt:vector>
  </TitlesOfParts>
  <Company>Personal</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CAMPOS FORMATIVOS ESTANDARES APRENDIZAJES ESPERADOS</dc:title>
  <dc:creator>Adriana Reyes</dc:creator>
  <cp:lastModifiedBy>Adriana Reyes</cp:lastModifiedBy>
  <cp:revision>17</cp:revision>
  <dcterms:created xsi:type="dcterms:W3CDTF">2012-05-27T23:22:56Z</dcterms:created>
  <dcterms:modified xsi:type="dcterms:W3CDTF">2012-05-28T02:21:36Z</dcterms:modified>
</cp:coreProperties>
</file>